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6" r:id="rId4"/>
    <p:sldId id="261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58" r:id="rId16"/>
    <p:sldId id="278" r:id="rId17"/>
    <p:sldId id="269" r:id="rId18"/>
    <p:sldId id="270" r:id="rId19"/>
    <p:sldId id="274" r:id="rId20"/>
    <p:sldId id="275" r:id="rId21"/>
    <p:sldId id="27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93" d="100"/>
          <a:sy n="93" d="100"/>
        </p:scale>
        <p:origin x="-96" y="-390"/>
      </p:cViewPr>
      <p:guideLst>
        <p:guide orient="horz" pos="2703"/>
        <p:guide pos="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2D432-6D5B-C744-8B55-C24F267CE55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6B85B-3D28-4845-8DB0-C92C0BAA9A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4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506DBD86-CF89-407F-9C22-C7D1D13380DE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2</a:t>
            </a:fld>
            <a:endParaRPr lang="de-DE" altLang="de-DE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8DF0A8A-6D1F-4334-9294-CE476BB1D924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13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14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506DBD86-CF89-407F-9C22-C7D1D13380DE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15</a:t>
            </a:fld>
            <a:endParaRPr lang="de-DE" altLang="de-DE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8DF0A8A-6D1F-4334-9294-CE476BB1D924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16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17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18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19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506DBD86-CF89-407F-9C22-C7D1D13380DE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20</a:t>
            </a:fld>
            <a:endParaRPr lang="de-DE" altLang="de-DE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8DF0A8A-6D1F-4334-9294-CE476BB1D924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3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6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7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8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9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10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11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74294" y="8671948"/>
            <a:ext cx="2943298" cy="4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6" tIns="46798" rIns="89996" bIns="46798" anchor="b"/>
          <a:lstStyle>
            <a:lvl1pPr marL="217488" indent="-217488"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438" algn="l"/>
                <a:tab pos="904875" algn="l"/>
                <a:tab pos="1355725" algn="l"/>
                <a:tab pos="1808163" algn="l"/>
                <a:tab pos="2260600" algn="l"/>
                <a:tab pos="27130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StarSymbol" charset="0"/>
              <a:buNone/>
            </a:pPr>
            <a:fld id="{F630277A-92EA-48A0-90D0-6E8EF0FD0AB7}" type="slidenum">
              <a:rPr lang="de-DE" altLang="de-DE"/>
              <a:pPr algn="r" eaLnBrk="1" hangingPunct="1">
                <a:spcBef>
                  <a:spcPct val="0"/>
                </a:spcBef>
                <a:buSzPct val="45000"/>
                <a:buFont typeface="StarSymbol" charset="0"/>
                <a:buNone/>
              </a:pPr>
              <a:t>12</a:t>
            </a:fld>
            <a:endParaRPr lang="de-DE" altLang="de-DE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85608" y="8685183"/>
            <a:ext cx="2972393" cy="4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43" tIns="44992" rIns="90343" bIns="44992" anchor="b"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7713" indent="-28733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50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9725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70100" indent="-230188" defTabSz="452438" eaLnBrk="0" hangingPunct="0">
              <a:spcBef>
                <a:spcPct val="30000"/>
              </a:spcBef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73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45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17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8900" indent="-230188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0750" algn="l"/>
                <a:tab pos="1839913" algn="l"/>
                <a:tab pos="2759075" algn="l"/>
                <a:tab pos="3679825" algn="l"/>
                <a:tab pos="4600575" algn="l"/>
                <a:tab pos="5521325" algn="l"/>
                <a:tab pos="6440488" algn="l"/>
                <a:tab pos="7359650" algn="l"/>
                <a:tab pos="8280400" algn="l"/>
                <a:tab pos="9199563" algn="l"/>
                <a:tab pos="101203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B6B246-4D10-4BB8-9803-6F90A070D05B}" type="slidenum">
              <a:rPr lang="de-DE" altLang="de-DE"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914832" y="4342592"/>
            <a:ext cx="5028338" cy="41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57" tIns="45180" rIns="90357" bIns="45180" anchor="ctr"/>
          <a:lstStyle>
            <a:lvl1pPr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8188" indent="-282575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36650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90675" indent="-227013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46288" defTabSz="909638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034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606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178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75088" indent="-228600" defTabSz="9096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448800" y="6544638"/>
            <a:ext cx="2743200" cy="313362"/>
          </a:xfrm>
        </p:spPr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14386" y="65252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668FBA4-7B09-4714-94ED-C2AEB666E38A}" type="datetimeFigureOut">
              <a:rPr lang="de-DE" smtClean="0"/>
              <a:pPr/>
              <a:t>08.11.2017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51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92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6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10274" y="6557554"/>
            <a:ext cx="12223277" cy="3004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69205"/>
            <a:ext cx="10515600" cy="102286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661006"/>
            <a:ext cx="10515600" cy="306389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8" name="Grafik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6578102"/>
            <a:ext cx="795215" cy="27822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448800" y="6557553"/>
            <a:ext cx="2743200" cy="300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1727A6-5BAE-4B40-89C9-36AEC5197BD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63016" y="6557554"/>
            <a:ext cx="2743200" cy="298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68FBA4-7B09-4714-94ED-C2AEB666E38A}" type="datetimeFigureOut">
              <a:rPr lang="de-DE" smtClean="0"/>
              <a:pPr/>
              <a:t>08.11.2017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02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2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82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3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1727A6-5BAE-4B40-89C9-36AEC5197BD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17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6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11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FBA4-7B09-4714-94ED-C2AEB666E38A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27A6-5BAE-4B40-89C9-36AEC5197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1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reativecommons.org/licenses/by/4.0/deed.d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-10273" y="6557554"/>
            <a:ext cx="12202274" cy="3004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741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3113069"/>
            <a:ext cx="10515600" cy="306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4386" y="65252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668FBA4-7B09-4714-94ED-C2AEB666E38A}" type="datetimeFigureOut">
              <a:rPr lang="de-DE" smtClean="0"/>
              <a:pPr/>
              <a:t>08.11.2017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71727A6-5BAE-4B40-89C9-36AEC5197BD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-8709"/>
            <a:ext cx="12192000" cy="1341120"/>
          </a:xfrm>
          <a:prstGeom prst="rect">
            <a:avLst/>
          </a:prstGeom>
        </p:spPr>
      </p:pic>
      <p:pic>
        <p:nvPicPr>
          <p:cNvPr id="9" name="Grafik 8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6578102"/>
            <a:ext cx="795215" cy="2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1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consult.de/unternehmen/dirk_liesch_profi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://www.xing.com/profile/Dirk_Lies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12.png"/><Relationship Id="rId4" Type="http://schemas.openxmlformats.org/officeDocument/2006/relationships/image" Target="../media/image62.jpe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rata.de/ueber-uns/christine-erlac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issensmanagement.open-academy.com/ideen-treff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issensmanagement.open-academy.com/lego-serious-play-design-thinkin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ng.com/profile/Dirk_Liesch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12.png"/><Relationship Id="rId3" Type="http://schemas.openxmlformats.org/officeDocument/2006/relationships/image" Target="../media/image22.png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28" Type="http://schemas.openxmlformats.org/officeDocument/2006/relationships/image" Target="../media/image46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ssen-kommunizieren.de/profi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ssensmanagement.open-academy.com/interview-method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hyperlink" Target="http://wissensmanagement.open-academy.com/interview-method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0" y="164808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„Wissenstransfer </a:t>
            </a:r>
            <a:r>
              <a:rPr lang="de-DE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Organisation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praktische Umsetzung„</a:t>
            </a:r>
            <a:endParaRPr lang="de-DE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48025" y="2528386"/>
            <a:ext cx="8371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Erfahrungswissen ausscheidender Mitarbeiter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erhalten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Projektwissen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der Organisation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weitergeben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Wissen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Mitarbeiter für Verbesserungen (z.B. im KVP) erschließen</a:t>
            </a:r>
          </a:p>
        </p:txBody>
      </p:sp>
      <p:sp>
        <p:nvSpPr>
          <p:cNvPr id="4" name="Rechteck 3"/>
          <p:cNvSpPr/>
          <p:nvPr/>
        </p:nvSpPr>
        <p:spPr>
          <a:xfrm>
            <a:off x="3255943" y="5740959"/>
            <a:ext cx="21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WMOOC, den 8.11.2017</a:t>
            </a: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5" y="2630656"/>
            <a:ext cx="1950720" cy="2578608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3248024" y="3709206"/>
            <a:ext cx="894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Dirk Liesch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Moderator und Initiator des WMOOC, Erfahrung im WM als: SW-Entwickler, Consultant, Senior Consultant, Projektleiter, Gründer, Geschäftsführer, Freiberufler, Vorstand, Berater, Coach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Trainer,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Sparringspartner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Business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Angel, Kritiker, Referent und Interim – Manager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242570" y="4477449"/>
            <a:ext cx="45525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solidFill>
                  <a:schemeClr val="tx1"/>
                </a:solidFill>
                <a:latin typeface="Arial" charset="0"/>
              </a:rPr>
              <a:t>Profil:</a:t>
            </a:r>
          </a:p>
          <a:p>
            <a:r>
              <a:rPr lang="de-DE" altLang="de-DE" sz="1400" dirty="0">
                <a:solidFill>
                  <a:schemeClr val="tx1"/>
                </a:solidFill>
                <a:latin typeface="Arial" charset="0"/>
                <a:hlinkClick r:id="rId3"/>
              </a:rPr>
              <a:t>http://www.dlconsult.de/unternehmen/dirk_liesch_profil/</a:t>
            </a:r>
            <a:endParaRPr lang="de-DE" altLang="de-DE" sz="1400" dirty="0">
              <a:solidFill>
                <a:schemeClr val="tx1"/>
              </a:solidFill>
              <a:latin typeface="Arial" charset="0"/>
            </a:endParaRPr>
          </a:p>
          <a:p>
            <a:endParaRPr lang="de-DE" altLang="de-DE" sz="1400" b="1" dirty="0">
              <a:solidFill>
                <a:schemeClr val="tx1"/>
              </a:solidFill>
              <a:latin typeface="Arial" charset="0"/>
            </a:endParaRPr>
          </a:p>
          <a:p>
            <a:r>
              <a:rPr lang="de-DE" altLang="de-DE" sz="1400" b="1" dirty="0">
                <a:solidFill>
                  <a:schemeClr val="tx1"/>
                </a:solidFill>
                <a:latin typeface="Arial" charset="0"/>
              </a:rPr>
              <a:t>Kontakt:</a:t>
            </a:r>
          </a:p>
          <a:p>
            <a:r>
              <a:rPr lang="de-DE" altLang="de-DE" sz="1400" b="1" dirty="0">
                <a:solidFill>
                  <a:schemeClr val="tx1"/>
                </a:solidFill>
                <a:latin typeface="Arial" charset="0"/>
                <a:hlinkClick r:id="rId4"/>
              </a:rPr>
              <a:t>http://www.xing.com/profile/Dirk_Liesch</a:t>
            </a:r>
            <a:endParaRPr lang="de-DE" altLang="de-DE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549445" y="6277515"/>
            <a:ext cx="116356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altLang="de-DE" sz="1400" dirty="0" smtClean="0">
                <a:solidFill>
                  <a:srgbClr val="000000"/>
                </a:solidFill>
                <a:latin typeface="Arial" charset="0"/>
              </a:rPr>
              <a:t>Viele Bilder von </a:t>
            </a:r>
            <a:r>
              <a:rPr lang="de-DE" altLang="de-DE" sz="1400" dirty="0" smtClean="0">
                <a:solidFill>
                  <a:srgbClr val="000000"/>
                </a:solidFill>
                <a:latin typeface="Arial" charset="0"/>
                <a:hlinkClick r:id="rId5"/>
              </a:rPr>
              <a:t>https://pixabay.com</a:t>
            </a:r>
            <a:r>
              <a:rPr lang="de-DE" altLang="de-DE" sz="1400" dirty="0" smtClean="0">
                <a:solidFill>
                  <a:srgbClr val="000000"/>
                </a:solidFill>
                <a:latin typeface="Arial" charset="0"/>
              </a:rPr>
              <a:t> (vielen Dank diesem tollen OER – Projekt).</a:t>
            </a:r>
            <a:endParaRPr lang="de-DE" altLang="de-DE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61" y="2420242"/>
            <a:ext cx="1645456" cy="16454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92" y="2757623"/>
            <a:ext cx="1165591" cy="116559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156" y="2378685"/>
            <a:ext cx="1751807" cy="1751807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92958" y="3012168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Eignungsprüfung: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16758" y="2707368"/>
            <a:ext cx="3656013" cy="21320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92958" y="3532868"/>
            <a:ext cx="3656013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5-20 min Thema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„richtiger“ Experte 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geeigneter Interviewer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klare Themenabgrenzung (Einzelthema</a:t>
            </a:r>
            <a:r>
              <a:rPr lang="de-DE" altLang="de-DE" sz="1400" b="1" dirty="0" smtClean="0">
                <a:solidFill>
                  <a:srgbClr val="003366"/>
                </a:solidFill>
                <a:latin typeface="Arial" pitchFamily="34" charset="0"/>
              </a:rPr>
              <a:t>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de-DE" altLang="de-DE" sz="1400" b="1" dirty="0" smtClean="0">
                <a:solidFill>
                  <a:srgbClr val="003366"/>
                </a:solidFill>
                <a:latin typeface="Arial" pitchFamily="34" charset="0"/>
              </a:rPr>
              <a:t>gut erzählbar (kein zeigen notwendig)</a:t>
            </a:r>
            <a:endParaRPr lang="de-DE" altLang="de-DE" sz="1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5604" y="3088368"/>
            <a:ext cx="1936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Klassifizierung: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5604" y="2707368"/>
            <a:ext cx="2819400" cy="2819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1804" y="3882118"/>
            <a:ext cx="29718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de-DE" altLang="de-DE" sz="1400" b="1" dirty="0" err="1">
                <a:solidFill>
                  <a:srgbClr val="003366"/>
                </a:solidFill>
                <a:latin typeface="Arial" pitchFamily="34" charset="0"/>
              </a:rPr>
              <a:t>Organigrammstruktur</a:t>
            </a: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(K1)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Projekte / Teamstruktur (K2)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Themenklassifikation (K3)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Rollenklassifikation (K4)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Expertenbezug (K5)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Prozessklassifikation (K6)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Wissenstiefe (K7)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None/>
            </a:pPr>
            <a:endParaRPr lang="de-DE" altLang="de-DE" sz="1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31404" y="3012168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Themenfindung: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31404" y="2707368"/>
            <a:ext cx="3579813" cy="24091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07604" y="3867562"/>
            <a:ext cx="36560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dezentral pro „Abteilung“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Projekt- / Teamleiter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Themenverantwortlicher (z.B. Service)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Experten (Was weißt Du ?)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Interviewmethode (</a:t>
            </a: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Themenfindung, Klassifizierung, Eignungsprüfung)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138485" y="6102857"/>
            <a:ext cx="10556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Hinweis: Die Klassifizierung kann auch zur strukturierten Ablage im Wissenspool Anwendung finden.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941590" y="1586198"/>
            <a:ext cx="1223963" cy="720725"/>
          </a:xfrm>
          <a:prstGeom prst="homePlate">
            <a:avLst>
              <a:gd name="adj" fmla="val 4245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Arial" pitchFamily="34" charset="0"/>
              </a:rPr>
              <a:t>Thema</a:t>
            </a:r>
            <a:endParaRPr lang="de-DE" altLang="de-DE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760470" y="1586198"/>
            <a:ext cx="1525588" cy="720725"/>
          </a:xfrm>
          <a:prstGeom prst="chevron">
            <a:avLst>
              <a:gd name="adj" fmla="val 4741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      </a:t>
            </a:r>
            <a:r>
              <a:rPr lang="de-DE" altLang="de-DE" sz="1200" dirty="0" err="1">
                <a:solidFill>
                  <a:schemeClr val="tx1"/>
                </a:solidFill>
                <a:latin typeface="Arial" pitchFamily="34" charset="0"/>
              </a:rPr>
              <a:t>Delivery</a:t>
            </a:r>
            <a:endParaRPr lang="de-DE" altLang="de-DE" sz="12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      Archivierung</a:t>
            </a:r>
          </a:p>
          <a:p>
            <a:pPr algn="ctr"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Wissenspool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929105" y="1586198"/>
            <a:ext cx="1489868" cy="720725"/>
          </a:xfrm>
          <a:prstGeom prst="chevron">
            <a:avLst>
              <a:gd name="adj" fmla="val 4741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   Vorbereitung</a:t>
            </a:r>
            <a:b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 Interview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160647" y="1586198"/>
            <a:ext cx="1462757" cy="720725"/>
          </a:xfrm>
          <a:prstGeom prst="chevron">
            <a:avLst>
              <a:gd name="adj" fmla="val 4741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Interview</a:t>
            </a:r>
          </a:p>
          <a:p>
            <a:pPr algn="ctr"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    durchführen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376402" y="1586198"/>
            <a:ext cx="1531269" cy="720725"/>
          </a:xfrm>
          <a:prstGeom prst="chevron">
            <a:avLst>
              <a:gd name="adj" fmla="val 4741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   Auswertung</a:t>
            </a:r>
            <a:b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de-DE" altLang="de-DE" sz="1200" dirty="0">
                <a:solidFill>
                  <a:schemeClr val="tx1"/>
                </a:solidFill>
                <a:latin typeface="Arial" pitchFamily="34" charset="0"/>
              </a:rPr>
              <a:t>       Aufbereitung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8652216" y="1586198"/>
            <a:ext cx="1366838" cy="720725"/>
          </a:xfrm>
          <a:prstGeom prst="chevron">
            <a:avLst>
              <a:gd name="adj" fmla="val 4741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Arial" pitchFamily="34" charset="0"/>
              </a:rPr>
              <a:t>      Freigabe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57553" y="2645060"/>
            <a:ext cx="356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Arial" pitchFamily="34" charset="0"/>
              </a:rPr>
              <a:t>Interviews zu spezifischen Fragestellungen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081290" y="309908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238953" y="319116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89215" y="3334035"/>
            <a:ext cx="65738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buClrTx/>
              <a:buSz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Arial" pitchFamily="34" charset="0"/>
              </a:rPr>
              <a:t>Ergebnis/Produkt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: 5 - 15 minütiges Interview  (Podcast) </a:t>
            </a:r>
            <a:b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als MP3-File in der </a:t>
            </a: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„Audiobibliothek“ 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für jeden Mitarbeiter abrufbar;</a:t>
            </a:r>
            <a:b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de-DE" altLang="de-DE" sz="1400" u="sng" dirty="0">
                <a:solidFill>
                  <a:schemeClr val="tx1"/>
                </a:solidFill>
                <a:latin typeface="Arial" pitchFamily="34" charset="0"/>
              </a:rPr>
              <a:t>Short-Summary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(Textfile) in der </a:t>
            </a: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Wissensdatenbank 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abrufbar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009853" y="4683410"/>
            <a:ext cx="5329237" cy="1584325"/>
          </a:xfrm>
          <a:prstGeom prst="homePlate">
            <a:avLst>
              <a:gd name="adj" fmla="val 8409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40000"/>
              </a:lnSpc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638503" y="549462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062240" y="4791360"/>
            <a:ext cx="40348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Arial" pitchFamily="34" charset="0"/>
              </a:rPr>
              <a:t>Anwender 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suchen gezielt über Suchindex im </a:t>
            </a:r>
            <a:b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firmeninternen </a:t>
            </a: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Wissenspool nach 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Stichwörtern, </a:t>
            </a:r>
            <a:endParaRPr lang="de-DE" altLang="de-DE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um 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sich </a:t>
            </a: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Interviews zu 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bestimmten Themen-</a:t>
            </a:r>
            <a:b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de-DE" altLang="de-DE" sz="1400" dirty="0" err="1">
                <a:solidFill>
                  <a:schemeClr val="tx1"/>
                </a:solidFill>
                <a:latin typeface="Arial" pitchFamily="34" charset="0"/>
              </a:rPr>
              <a:t>schwerpunkten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abzurufen, z.B. in der tägl. Arbeit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oder in der Einarbeitung (</a:t>
            </a:r>
            <a:r>
              <a:rPr lang="de-DE" altLang="de-DE" sz="1400" dirty="0" err="1" smtClean="0">
                <a:solidFill>
                  <a:schemeClr val="tx1"/>
                </a:solidFill>
                <a:latin typeface="Arial" pitchFamily="34" charset="0"/>
              </a:rPr>
              <a:t>onboarding</a:t>
            </a:r>
            <a:r>
              <a:rPr lang="de-DE" altLang="de-DE" sz="1400" dirty="0" smtClean="0">
                <a:solidFill>
                  <a:schemeClr val="tx1"/>
                </a:solidFill>
                <a:latin typeface="Arial" pitchFamily="34" charset="0"/>
              </a:rPr>
              <a:t>) </a:t>
            </a:r>
            <a:endParaRPr lang="de-DE" altLang="de-DE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10069762" y="3069716"/>
            <a:ext cx="1217612" cy="1598612"/>
            <a:chOff x="8754690" y="3069716"/>
            <a:chExt cx="1217612" cy="1598612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8754690" y="3091941"/>
              <a:ext cx="1217612" cy="1576387"/>
            </a:xfrm>
            <a:prstGeom prst="rect">
              <a:avLst/>
            </a:prstGeom>
            <a:noFill/>
            <a:ln w="19080" cap="sq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har char="•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buChar char="–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buChar char="•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buChar char="–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buChar char="»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DE" altLang="de-DE" sz="1400" b="0"/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8791202" y="3069716"/>
              <a:ext cx="11191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de-DE" altLang="de-DE" sz="1400">
                  <a:solidFill>
                    <a:srgbClr val="003366"/>
                  </a:solidFill>
                </a:rPr>
                <a:t>Infosystem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8959477" y="4336541"/>
              <a:ext cx="8001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de-DE" altLang="de-DE" sz="1400" dirty="0">
                  <a:solidFill>
                    <a:srgbClr val="003366"/>
                  </a:solidFill>
                </a:rPr>
                <a:t>Wissen</a:t>
              </a:r>
            </a:p>
          </p:txBody>
        </p:sp>
        <p:pic>
          <p:nvPicPr>
            <p:cNvPr id="25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340" y="3374516"/>
              <a:ext cx="1065212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35687" y="1472646"/>
            <a:ext cx="3604106" cy="12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Interviewmethode </a:t>
            </a:r>
            <a:endParaRPr lang="de-DE" altLang="de-DE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Prozess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22" y="2013732"/>
            <a:ext cx="4510355" cy="4510355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Projektwissen in der Organisation </a:t>
            </a: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weitergeben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2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/>
          <p:cNvSpPr>
            <a:spLocks noChangeArrowheads="1"/>
          </p:cNvSpPr>
          <p:nvPr/>
        </p:nvSpPr>
        <p:spPr bwMode="auto">
          <a:xfrm>
            <a:off x="6212392" y="2127608"/>
            <a:ext cx="3810000" cy="3810000"/>
          </a:xfrm>
          <a:prstGeom prst="ellipse">
            <a:avLst/>
          </a:prstGeom>
          <a:noFill/>
          <a:ln w="57240" cap="sq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67" y="1848573"/>
            <a:ext cx="1032821" cy="103282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96" y="1749581"/>
            <a:ext cx="1230807" cy="1230807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23580" y="3804008"/>
            <a:ext cx="2555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800" b="1">
                <a:solidFill>
                  <a:srgbClr val="003264"/>
                </a:solidFill>
                <a:latin typeface="Arial" pitchFamily="34" charset="0"/>
              </a:rPr>
              <a:t>Mitarbeiterworkshops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22120" y="1962511"/>
            <a:ext cx="249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Vortragsvorbereitung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215942" y="1386156"/>
            <a:ext cx="14874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>
                <a:solidFill>
                  <a:srgbClr val="003264"/>
                </a:solidFill>
                <a:latin typeface="Arial" pitchFamily="34" charset="0"/>
              </a:rPr>
              <a:t>Vortrag vor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1800" b="1">
                <a:solidFill>
                  <a:srgbClr val="003264"/>
                </a:solidFill>
                <a:latin typeface="Arial" pitchFamily="34" charset="0"/>
              </a:rPr>
              <a:t>Mitarbeitern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498642" y="3238858"/>
            <a:ext cx="16557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>
                <a:solidFill>
                  <a:srgbClr val="003264"/>
                </a:solidFill>
                <a:latin typeface="Arial" pitchFamily="34" charset="0"/>
              </a:rPr>
              <a:t>Video-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1800" b="1">
                <a:solidFill>
                  <a:srgbClr val="003264"/>
                </a:solidFill>
                <a:latin typeface="Arial" pitchFamily="34" charset="0"/>
              </a:rPr>
              <a:t>aufzeichnung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764592" y="5951896"/>
            <a:ext cx="15890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>
                <a:solidFill>
                  <a:srgbClr val="003264"/>
                </a:solidFill>
                <a:latin typeface="Arial" pitchFamily="34" charset="0"/>
              </a:rPr>
              <a:t>Wissenspool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Mitarbeiterworkshop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44" y="4882010"/>
            <a:ext cx="1178830" cy="106463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36973" y="6154115"/>
            <a:ext cx="358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Link zum Wissensmanagement - Kursbuch</a:t>
            </a:r>
            <a:endParaRPr lang="de-DE" sz="14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03" y="4391836"/>
            <a:ext cx="1093857" cy="1093857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629208" y="4728682"/>
            <a:ext cx="12334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Feedback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71302" y="3513496"/>
            <a:ext cx="13509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 err="1">
                <a:solidFill>
                  <a:srgbClr val="003264"/>
                </a:solidFill>
                <a:latin typeface="Arial" pitchFamily="34" charset="0"/>
              </a:rPr>
              <a:t>Know</a:t>
            </a: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 </a:t>
            </a:r>
            <a:r>
              <a:rPr lang="de-DE" altLang="de-DE" sz="1800" b="1" dirty="0" err="1">
                <a:solidFill>
                  <a:srgbClr val="003264"/>
                </a:solidFill>
                <a:latin typeface="Arial" pitchFamily="34" charset="0"/>
              </a:rPr>
              <a:t>How</a:t>
            </a:r>
            <a:endParaRPr lang="de-DE" altLang="de-DE" sz="1800" b="1" dirty="0">
              <a:solidFill>
                <a:srgbClr val="003264"/>
              </a:solidFill>
              <a:latin typeface="Arial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04" y="3075041"/>
            <a:ext cx="980686" cy="980686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9453453" y="5745313"/>
            <a:ext cx="2029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rgbClr val="003264"/>
                </a:solidFill>
                <a:latin typeface="Arial" pitchFamily="34" charset="0"/>
              </a:rPr>
              <a:t>Mediales </a:t>
            </a:r>
            <a:r>
              <a:rPr lang="de-DE" altLang="de-DE" b="1" dirty="0" smtClean="0">
                <a:solidFill>
                  <a:srgbClr val="003264"/>
                </a:solidFill>
                <a:latin typeface="Arial" pitchFamily="34" charset="0"/>
              </a:rPr>
              <a:t>Wissen</a:t>
            </a:r>
          </a:p>
          <a:p>
            <a:r>
              <a:rPr lang="de-DE" altLang="de-DE" b="1" dirty="0" smtClean="0">
                <a:solidFill>
                  <a:srgbClr val="003264"/>
                </a:solidFill>
                <a:latin typeface="Arial" pitchFamily="34" charset="0"/>
              </a:rPr>
              <a:t>(Video)</a:t>
            </a:r>
            <a:endParaRPr lang="de-DE" altLang="de-DE" b="1" dirty="0">
              <a:solidFill>
                <a:srgbClr val="003264"/>
              </a:solidFill>
              <a:latin typeface="Arial" pitchFamily="34" charset="0"/>
            </a:endParaRPr>
          </a:p>
        </p:txBody>
      </p:sp>
      <p:pic>
        <p:nvPicPr>
          <p:cNvPr id="32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76" y="3434963"/>
            <a:ext cx="898628" cy="866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66" y="5495967"/>
            <a:ext cx="1336061" cy="8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54" y="2313842"/>
            <a:ext cx="1402331" cy="140233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50" y="2163218"/>
            <a:ext cx="1611113" cy="161111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79" y="2303569"/>
            <a:ext cx="1412605" cy="141260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Mitarbeiterworkshop (Charakter, Durchführung, Herausforderungen)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61544" y="2737215"/>
            <a:ext cx="1935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Durchführung: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361544" y="2356215"/>
            <a:ext cx="3275013" cy="36560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7744" y="3530965"/>
            <a:ext cx="319881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1x oder 2x 45 min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1. Einheit „Urania – Niveau“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2. Einheit „Expertenniveau“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4h Vorbereitungszeit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14 tägig (Montagabend 17-19 Uhr)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Technik / BWL im Wechsel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dingende Teilnahmeempfehlung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bei Verhinderung DVD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WS Inhalte „Allgemeinwissen“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Feedback – Formular (Pflicht)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Medienarchiv und Wissenspool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463702" y="2659740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Herausforderungen: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387502" y="2354940"/>
            <a:ext cx="3579813" cy="26383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463702" y="3498934"/>
            <a:ext cx="36560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Qualitätssicherung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fachliche &amp; organisatorische Prozesse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technische Prozesse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Themenplanung 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Einarbeitungsplanung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Präsentationsrichtlinien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5175" y="2730142"/>
            <a:ext cx="1935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Charakteristik: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25175" y="2349142"/>
            <a:ext cx="3046413" cy="31988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01375" y="3523892"/>
            <a:ext cx="29702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aktive Wissensoffenlegung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de-DE" altLang="de-DE" sz="1400" b="1">
                <a:solidFill>
                  <a:srgbClr val="FF0000"/>
                </a:solidFill>
                <a:latin typeface="Arial" pitchFamily="34" charset="0"/>
              </a:rPr>
              <a:t>„Arbeit“ beim Experten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de-DE" altLang="de-DE" sz="1400" b="1">
                <a:solidFill>
                  <a:srgbClr val="FF0000"/>
                </a:solidFill>
                <a:latin typeface="Arial" pitchFamily="34" charset="0"/>
              </a:rPr>
              <a:t>Präsentationskompetenz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Vorbereitungsrichtlinien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Durchführungsrichtlinien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Workshoporganisation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Themenauswahl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Technikaufwand / Medienarchiv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Wissensdatenbank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138485" y="6205597"/>
            <a:ext cx="8984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Für Themen, die gezeigt werden sollten/müssen und/oder länger als 15 min benötigen.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418714" y="4336200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418714" y="2609000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345689" y="28249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345689" y="31122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345689" y="34011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345689" y="368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345689" y="39758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345689" y="46251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345689" y="49124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345689" y="52013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345689" y="54887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345689" y="57760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986914" y="2680438"/>
            <a:ext cx="35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+5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986914" y="5633188"/>
            <a:ext cx="319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00"/>
                </a:solidFill>
                <a:latin typeface="Arial" charset="0"/>
              </a:rPr>
              <a:t>-5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986914" y="41917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986914" y="2268962"/>
            <a:ext cx="10615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Stimmung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1321374" y="4214019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Zeit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6641089" y="4264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8082539" y="4264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9377939" y="4264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0673339" y="4264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282314" y="4409225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00"/>
                </a:solidFill>
                <a:latin typeface="Arial" charset="0"/>
              </a:rPr>
              <a:t>06/2014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7722177" y="4409225"/>
            <a:ext cx="731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09/2014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946139" y="4409225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12/2014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0314564" y="4409225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00"/>
                </a:solidFill>
                <a:latin typeface="Arial" charset="0"/>
              </a:rPr>
              <a:t>03/2015</a:t>
            </a:r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5417127" y="2824900"/>
            <a:ext cx="5545137" cy="2592388"/>
          </a:xfrm>
          <a:custGeom>
            <a:avLst/>
            <a:gdLst>
              <a:gd name="T0" fmla="*/ 0 w 3493"/>
              <a:gd name="T1" fmla="*/ 1829633790 h 1633"/>
              <a:gd name="T2" fmla="*/ 801409615 w 3493"/>
              <a:gd name="T3" fmla="*/ 1144151158 h 1633"/>
              <a:gd name="T4" fmla="*/ 1829633273 w 3493"/>
              <a:gd name="T5" fmla="*/ 1144151158 h 1633"/>
              <a:gd name="T6" fmla="*/ 2147483647 w 3493"/>
              <a:gd name="T7" fmla="*/ 572076373 h 1633"/>
              <a:gd name="T8" fmla="*/ 2147483647 w 3493"/>
              <a:gd name="T9" fmla="*/ 2147483647 h 1633"/>
              <a:gd name="T10" fmla="*/ 2147483647 w 3493"/>
              <a:gd name="T11" fmla="*/ 2147483647 h 1633"/>
              <a:gd name="T12" fmla="*/ 2147483647 w 3493"/>
              <a:gd name="T13" fmla="*/ 2147483647 h 1633"/>
              <a:gd name="T14" fmla="*/ 2147483647 w 3493"/>
              <a:gd name="T15" fmla="*/ 2147483647 h 1633"/>
              <a:gd name="T16" fmla="*/ 2147483647 w 3493"/>
              <a:gd name="T17" fmla="*/ 2147483647 h 1633"/>
              <a:gd name="T18" fmla="*/ 2147483647 w 3493"/>
              <a:gd name="T19" fmla="*/ 685482632 h 1633"/>
              <a:gd name="T20" fmla="*/ 2147483647 w 3493"/>
              <a:gd name="T21" fmla="*/ 0 h 16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93" h="1633">
                <a:moveTo>
                  <a:pt x="0" y="726"/>
                </a:moveTo>
                <a:cubicBezTo>
                  <a:pt x="98" y="612"/>
                  <a:pt x="197" y="499"/>
                  <a:pt x="318" y="454"/>
                </a:cubicBezTo>
                <a:cubicBezTo>
                  <a:pt x="439" y="409"/>
                  <a:pt x="590" y="492"/>
                  <a:pt x="726" y="454"/>
                </a:cubicBezTo>
                <a:cubicBezTo>
                  <a:pt x="862" y="416"/>
                  <a:pt x="1021" y="68"/>
                  <a:pt x="1134" y="227"/>
                </a:cubicBezTo>
                <a:cubicBezTo>
                  <a:pt x="1247" y="386"/>
                  <a:pt x="1323" y="1194"/>
                  <a:pt x="1406" y="1406"/>
                </a:cubicBezTo>
                <a:cubicBezTo>
                  <a:pt x="1489" y="1618"/>
                  <a:pt x="1527" y="1467"/>
                  <a:pt x="1633" y="1497"/>
                </a:cubicBezTo>
                <a:cubicBezTo>
                  <a:pt x="1739" y="1527"/>
                  <a:pt x="1935" y="1633"/>
                  <a:pt x="2041" y="1588"/>
                </a:cubicBezTo>
                <a:cubicBezTo>
                  <a:pt x="2147" y="1543"/>
                  <a:pt x="2177" y="1293"/>
                  <a:pt x="2268" y="1225"/>
                </a:cubicBezTo>
                <a:cubicBezTo>
                  <a:pt x="2359" y="1157"/>
                  <a:pt x="2465" y="1338"/>
                  <a:pt x="2586" y="1179"/>
                </a:cubicBezTo>
                <a:cubicBezTo>
                  <a:pt x="2707" y="1020"/>
                  <a:pt x="2843" y="468"/>
                  <a:pt x="2994" y="272"/>
                </a:cubicBezTo>
                <a:cubicBezTo>
                  <a:pt x="3145" y="76"/>
                  <a:pt x="3410" y="45"/>
                  <a:pt x="349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AutoShape 35"/>
          <p:cNvSpPr>
            <a:spLocks noChangeArrowheads="1"/>
          </p:cNvSpPr>
          <p:nvPr/>
        </p:nvSpPr>
        <p:spPr bwMode="auto">
          <a:xfrm rot="2535971">
            <a:off x="7145914" y="2824900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 altLang="de-DE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361814" y="2609000"/>
            <a:ext cx="1327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Frage-Punkte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5958524" y="5784578"/>
            <a:ext cx="61136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Möglichst von allen Stake-Holdern eines 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Projektes ausfüllen lassen.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Ereigniskurven – um wichtige Projektabschnitte zu finden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15140" y="2829825"/>
            <a:ext cx="4765086" cy="24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b="1" u="sng" dirty="0">
                <a:solidFill>
                  <a:schemeClr val="tx1"/>
                </a:solidFill>
              </a:rPr>
              <a:t>Aufgabe: </a:t>
            </a:r>
          </a:p>
          <a:p>
            <a:pPr eaLnBrk="1" hangingPunct="1">
              <a:buClrTx/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Suchen Sie sich eines Ihrer letzten Projekt aus. </a:t>
            </a:r>
          </a:p>
          <a:p>
            <a:pPr eaLnBrk="1" hangingPunct="1">
              <a:buClrTx/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Zeichnen Sie sich dazu Ihre Ereigniskurve</a:t>
            </a:r>
            <a:r>
              <a:rPr lang="de-DE" altLang="de-DE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de-DE" altLang="de-DE" dirty="0" smtClean="0">
              <a:solidFill>
                <a:schemeClr val="tx1"/>
              </a:solidFill>
            </a:endParaRPr>
          </a:p>
          <a:p>
            <a:pPr marL="0" indent="0" eaLnBrk="1" hangingPunct="1">
              <a:buClrTx/>
              <a:buFontTx/>
              <a:buNone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de-DE" altLang="de-DE" b="1" dirty="0" smtClean="0">
                <a:solidFill>
                  <a:schemeClr val="tx1"/>
                </a:solidFill>
              </a:rPr>
              <a:t>Fragen: </a:t>
            </a:r>
          </a:p>
          <a:p>
            <a:pPr marL="0" indent="0" eaLnBrk="1" hangingPunct="1">
              <a:buClrTx/>
              <a:buFontTx/>
              <a:buNone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de-DE" altLang="de-DE" dirty="0" smtClean="0">
                <a:solidFill>
                  <a:schemeClr val="tx1"/>
                </a:solidFill>
              </a:rPr>
              <a:t>Sind Ihre Stimmungs-Wendepunkte mit wichtigen Projekterfahrungen verknüpft?</a:t>
            </a:r>
          </a:p>
          <a:p>
            <a:pPr marL="0" indent="0" eaLnBrk="1" hangingPunct="1">
              <a:buClrTx/>
              <a:buFontTx/>
              <a:buNone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de-DE" altLang="de-DE" dirty="0" smtClean="0">
                <a:solidFill>
                  <a:schemeClr val="tx1"/>
                </a:solidFill>
              </a:rPr>
              <a:t>Gab es im „ruhigen Verlauf ebenfalls wichtige Projekt-Erfahrungen?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04865" y="6277472"/>
            <a:ext cx="69852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Das Ereigniskurven - Herangehen habe ich von 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hlinkClick r:id="rId3"/>
              </a:rPr>
              <a:t>Christine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  <a:hlinkClick r:id="rId3"/>
              </a:rPr>
              <a:t>Erlach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hlinkClick r:id="rId3"/>
              </a:rPr>
              <a:t> (NARRATA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  <a:hlinkClick r:id="rId3"/>
              </a:rPr>
              <a:t>Consult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hlinkClick r:id="rId3"/>
              </a:rPr>
              <a:t>) 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übernommen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53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10" y="2352782"/>
            <a:ext cx="4175589" cy="41755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2" y="1469202"/>
            <a:ext cx="4257782" cy="42577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600"/>
            <a:ext cx="3929009" cy="3929009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 der Mitarbeiter für Verbesserungen (z.B. im KVP) erschließen</a:t>
            </a:r>
          </a:p>
        </p:txBody>
      </p:sp>
    </p:spTree>
    <p:extLst>
      <p:ext uri="{BB962C8B-B14F-4D97-AF65-F5344CB8AC3E}">
        <p14:creationId xmlns:p14="http://schemas.microsoft.com/office/powerpoint/2010/main" val="3771273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3510" y="4160606"/>
            <a:ext cx="168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 u="sng">
                <a:solidFill>
                  <a:srgbClr val="000000"/>
                </a:solidFill>
                <a:latin typeface="Arial" pitchFamily="34" charset="0"/>
              </a:rPr>
              <a:t>Vorbild: BarCamp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575510" y="4160606"/>
            <a:ext cx="10112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 u="sng">
                <a:solidFill>
                  <a:srgbClr val="000000"/>
                </a:solidFill>
                <a:latin typeface="Arial" pitchFamily="34" charset="0"/>
              </a:rPr>
              <a:t>sonstiges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22510" y="4033606"/>
            <a:ext cx="3429000" cy="22860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98710" y="4630506"/>
            <a:ext cx="3276600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alle Teilnehmer sind gleich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Augenhöhe 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Demokratie + Respekt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neutraler Moderator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Zufall und Spontaneität gewollt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soziale Interaktion im Vordergrund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inoffizielle Netzwerkbildung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51535" y="4016144"/>
            <a:ext cx="3429000" cy="23050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432510" y="4598756"/>
            <a:ext cx="32766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Diskussion + Netzwerkbildung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interaktiven Wissensaustausch</a:t>
            </a:r>
          </a:p>
          <a:p>
            <a:pPr eaLnBrk="1" hangingPunct="1">
              <a:buClr>
                <a:srgbClr val="003264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Klein -Gruppen- Moderation</a:t>
            </a:r>
          </a:p>
          <a:p>
            <a:pPr eaLnBrk="1" hangingPunct="1">
              <a:buClr>
                <a:srgbClr val="003264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„</a:t>
            </a:r>
            <a:r>
              <a:rPr lang="de-DE" altLang="de-DE" sz="1400" dirty="0" err="1">
                <a:solidFill>
                  <a:schemeClr val="tx1"/>
                </a:solidFill>
                <a:latin typeface="Arial" pitchFamily="34" charset="0"/>
              </a:rPr>
              <a:t>crowd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Arial" pitchFamily="34" charset="0"/>
              </a:rPr>
              <a:t>intelligence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„ </a:t>
            </a:r>
          </a:p>
          <a:p>
            <a:pPr eaLnBrk="1" hangingPunct="1">
              <a:buClr>
                <a:srgbClr val="003264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„</a:t>
            </a:r>
            <a:r>
              <a:rPr lang="de-DE" altLang="de-DE" sz="1400" dirty="0" err="1">
                <a:solidFill>
                  <a:schemeClr val="tx1"/>
                </a:solidFill>
                <a:latin typeface="Arial" pitchFamily="34" charset="0"/>
              </a:rPr>
              <a:t>social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Arial" pitchFamily="34" charset="0"/>
              </a:rPr>
              <a:t>networking</a:t>
            </a: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“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" pitchFamily="34" charset="0"/>
              </a:rPr>
              <a:t> kurz, einfach und geradlinig</a:t>
            </a: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4546310" y="1655804"/>
            <a:ext cx="7134225" cy="23778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Entwicklung der Kommunikationskultur und der kurzen Kommunikationswege </a:t>
            </a:r>
          </a:p>
          <a:p>
            <a:pPr>
              <a:spcBef>
                <a:spcPts val="175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de-DE" altLang="de-DE" sz="400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Gemeinschaftsbildung und Verbesserung der Unternehmenskultur </a:t>
            </a:r>
          </a:p>
          <a:p>
            <a:pPr>
              <a:spcBef>
                <a:spcPts val="175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de-DE" altLang="de-DE" sz="400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Motivation und nachhaltiges Engagement der Mitarbeiter </a:t>
            </a:r>
            <a:r>
              <a:rPr lang="de-DE" altLang="de-DE" sz="1400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steigern</a:t>
            </a:r>
          </a:p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de-DE" altLang="de-DE" sz="400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de-DE" altLang="de-DE" sz="1400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Verbesserungen in der Organisation (KVP) fördern</a:t>
            </a:r>
            <a:endParaRPr lang="de-DE" altLang="de-DE" sz="1400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spcBef>
                <a:spcPts val="10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de-DE" altLang="de-DE" sz="400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Komplexe Themen mit kollektiver Intelligenz lösen </a:t>
            </a:r>
          </a:p>
          <a:p>
            <a:pPr>
              <a:spcBef>
                <a:spcPts val="175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de-DE" altLang="de-DE" sz="400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Akzeptanz von Maßnahmen und Identifikation mit dem Unternehmen steigern </a:t>
            </a:r>
          </a:p>
          <a:p>
            <a:pPr>
              <a:spcBef>
                <a:spcPts val="175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de-DE" altLang="de-DE" sz="400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spcBef>
                <a:spcPts val="350"/>
              </a:spcBef>
              <a:buClr>
                <a:schemeClr val="accent2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Nachhaltige Kollektivbildung über Standortgrenzen hinweg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7247" y="2636011"/>
            <a:ext cx="398810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 dirty="0" smtClean="0">
                <a:solidFill>
                  <a:schemeClr val="tx1"/>
                </a:solidFill>
                <a:latin typeface="Arial" pitchFamily="34" charset="0"/>
              </a:rPr>
              <a:t>einfache </a:t>
            </a:r>
            <a:r>
              <a:rPr lang="de-DE" altLang="de-DE" sz="1400" b="1" dirty="0">
                <a:solidFill>
                  <a:schemeClr val="tx1"/>
                </a:solidFill>
                <a:latin typeface="Arial" pitchFamily="34" charset="0"/>
              </a:rPr>
              <a:t>offene Methode für den </a:t>
            </a:r>
            <a:r>
              <a:rPr lang="de-DE" altLang="de-DE" sz="1400" b="1" dirty="0" smtClean="0">
                <a:solidFill>
                  <a:schemeClr val="tx1"/>
                </a:solidFill>
                <a:latin typeface="Arial" pitchFamily="34" charset="0"/>
              </a:rPr>
              <a:t>Alltag zur Verbesserung der Unternehmenskultur</a:t>
            </a:r>
            <a:r>
              <a:rPr lang="de-DE" altLang="de-DE" sz="1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de-DE" altLang="de-DE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Ideen – </a:t>
            </a: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Treff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36973" y="1953750"/>
            <a:ext cx="25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(kleiner Bruder des </a:t>
            </a:r>
            <a:r>
              <a:rPr lang="de-DE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BarCamp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136973" y="3256853"/>
            <a:ext cx="358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zum Wissensmanagement - Kursbuch</a:t>
            </a:r>
            <a:endParaRPr lang="de-DE" sz="1400" dirty="0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36973" y="5818607"/>
            <a:ext cx="3184183" cy="5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</a:rPr>
              <a:t>Mitarbeiter werden 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pitchFamily="34" charset="0"/>
              </a:rPr>
              <a:t>Freunde</a:t>
            </a:r>
            <a:endParaRPr lang="de-DE" altLang="de-DE" sz="14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  <a:latin typeface="Arial" pitchFamily="34" charset="0"/>
              </a:rPr>
              <a:t>Untereinander und zum Unternehmen</a:t>
            </a:r>
            <a:endParaRPr lang="de-DE" alt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16424" y="4168800"/>
            <a:ext cx="4306598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 dirty="0" smtClean="0">
                <a:solidFill>
                  <a:srgbClr val="000000"/>
                </a:solidFill>
                <a:latin typeface="Arial" pitchFamily="34" charset="0"/>
              </a:rPr>
              <a:t>1h Erfahrungsaustausch </a:t>
            </a: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</a:rPr>
              <a:t>+ 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pitchFamily="34" charset="0"/>
              </a:rPr>
              <a:t>1h </a:t>
            </a: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</a:rPr>
              <a:t>„</a:t>
            </a:r>
            <a:r>
              <a:rPr lang="de-DE" altLang="de-DE" sz="1400" b="1" dirty="0" err="1">
                <a:solidFill>
                  <a:srgbClr val="000000"/>
                </a:solidFill>
                <a:latin typeface="Arial" pitchFamily="34" charset="0"/>
              </a:rPr>
              <a:t>get</a:t>
            </a: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altLang="de-DE" sz="1400" b="1" dirty="0" err="1">
                <a:solidFill>
                  <a:srgbClr val="000000"/>
                </a:solidFill>
                <a:latin typeface="Arial" pitchFamily="34" charset="0"/>
              </a:rPr>
              <a:t>together</a:t>
            </a: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</a:rPr>
              <a:t>“ </a:t>
            </a:r>
            <a:endParaRPr lang="de-DE" altLang="de-DE" sz="1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  <a:latin typeface="Arial" pitchFamily="34" charset="0"/>
              </a:rPr>
              <a:t>für zufriedenere, innovativere </a:t>
            </a:r>
            <a:r>
              <a:rPr lang="de-DE" altLang="de-DE" sz="1400" dirty="0">
                <a:solidFill>
                  <a:srgbClr val="000000"/>
                </a:solidFill>
                <a:latin typeface="Arial" pitchFamily="34" charset="0"/>
              </a:rPr>
              <a:t>Mitarbeiter 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  <a:latin typeface="Arial" pitchFamily="34" charset="0"/>
              </a:rPr>
              <a:t>und </a:t>
            </a:r>
            <a:r>
              <a:rPr lang="de-DE" altLang="de-DE" sz="1400" dirty="0">
                <a:solidFill>
                  <a:srgbClr val="000000"/>
                </a:solidFill>
                <a:latin typeface="Arial" pitchFamily="34" charset="0"/>
              </a:rPr>
              <a:t>mehr Engagement im </a:t>
            </a:r>
            <a:r>
              <a:rPr lang="de-DE" altLang="de-DE" sz="1400" dirty="0" smtClean="0">
                <a:solidFill>
                  <a:srgbClr val="000000"/>
                </a:solidFill>
                <a:latin typeface="Arial" pitchFamily="34" charset="0"/>
              </a:rPr>
              <a:t>Unternehmen</a:t>
            </a:r>
            <a:endParaRPr lang="de-DE" alt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69" y="2527595"/>
            <a:ext cx="1524856" cy="15248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7" y="2368106"/>
            <a:ext cx="1611113" cy="161111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0969" y="2946296"/>
            <a:ext cx="1935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Durchführung: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0969" y="2549421"/>
            <a:ext cx="32750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07169" y="3773384"/>
            <a:ext cx="3198813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18891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ca. 60 min Diskussionsteil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min. 30 min Kaffee+Kuchen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u="sng">
                <a:solidFill>
                  <a:srgbClr val="003366"/>
                </a:solidFill>
                <a:latin typeface="Arial" pitchFamily="34" charset="0"/>
              </a:rPr>
              <a:t> Ablauf:</a:t>
            </a:r>
          </a:p>
          <a:p>
            <a:pPr lvl="1" indent="0"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Erwartungsklärung</a:t>
            </a:r>
          </a:p>
          <a:p>
            <a:pPr lvl="1" indent="0"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Themeninformation (2-5min)</a:t>
            </a:r>
          </a:p>
          <a:p>
            <a:pPr lvl="1" indent="0"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Ideen + Diskussionsphase</a:t>
            </a:r>
          </a:p>
          <a:p>
            <a:pPr lvl="1" indent="0"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informelle Vernetzung</a:t>
            </a:r>
          </a:p>
          <a:p>
            <a:pPr lvl="1" indent="0" eaLnBrk="1" hangingPunct="1">
              <a:buClr>
                <a:srgbClr val="003366"/>
              </a:buClr>
              <a:buFont typeface="Arial" pitchFamily="34" charset="0"/>
              <a:buNone/>
            </a:pPr>
            <a:endParaRPr lang="de-DE" altLang="de-DE" sz="1400" b="1">
              <a:solidFill>
                <a:srgbClr val="003366"/>
              </a:solidFill>
              <a:latin typeface="Arial" pitchFamily="34" charset="0"/>
            </a:endParaRP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Option: Start mit Impulsvortrag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None/>
            </a:pPr>
            <a:endParaRPr lang="de-DE" altLang="de-DE" sz="1400" b="1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09562" y="2851515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Herausforderungen: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33362" y="2546715"/>
            <a:ext cx="3579813" cy="19796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009562" y="3372215"/>
            <a:ext cx="36560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Moderation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Themenplanung 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Organisation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Erfolgsmessung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39713" y="2930142"/>
            <a:ext cx="1935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Charakteristik: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9713" y="2549142"/>
            <a:ext cx="3046412" cy="285908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15913" y="3723892"/>
            <a:ext cx="29702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Diskussion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BarCamp Demokratie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übergreifende MA-Vernetzung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freie Ideen Findung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nicht unbedingte eine Lösung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Meinungsbildung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Unternehmenskultur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Ideen - Treff (Charakter, Durchführung, Herausforderungen)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25" y="2653026"/>
            <a:ext cx="1325660" cy="13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8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6" name="Picture 7" descr="lsp1_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06" y="1429545"/>
            <a:ext cx="3044888" cy="1879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7" name="Picture 8" descr="lsp2_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" y="4483929"/>
            <a:ext cx="2015279" cy="133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lsp3_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91" y="1418432"/>
            <a:ext cx="2141711" cy="134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9" name="Picture 11" descr="lsp4_8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" y="2926109"/>
            <a:ext cx="2015279" cy="135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0" name="Picture 12" descr="lsp5_8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48" y="1429544"/>
            <a:ext cx="2037327" cy="134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1" name="Picture 13" descr="lsp6_8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77" y="3502475"/>
            <a:ext cx="1970617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2" name="Picture 15" descr="lsp7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" y="1429545"/>
            <a:ext cx="2015278" cy="133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3" name="Picture 16" descr="lsp8_8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61" y="1423195"/>
            <a:ext cx="1869728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93" y="3309117"/>
            <a:ext cx="41513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18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6" name="Grafik 860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16" y="3919358"/>
            <a:ext cx="1263721" cy="1263721"/>
          </a:xfrm>
          <a:prstGeom prst="rect">
            <a:avLst/>
          </a:prstGeom>
        </p:spPr>
      </p:pic>
      <p:pic>
        <p:nvPicPr>
          <p:cNvPr id="86033" name="Grafik 860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54" y="1867530"/>
            <a:ext cx="1014626" cy="10146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78" y="1909873"/>
            <a:ext cx="1118880" cy="111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26" y="2864407"/>
            <a:ext cx="1587283" cy="15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4" y="4155635"/>
            <a:ext cx="1318576" cy="13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4" y="1836847"/>
            <a:ext cx="998476" cy="9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70" y="3227067"/>
            <a:ext cx="1132096" cy="7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4" y="3171935"/>
            <a:ext cx="1245158" cy="82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90" y="3329098"/>
            <a:ext cx="732706" cy="66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AutoShape 2"/>
          <p:cNvCxnSpPr>
            <a:cxnSpLocks noChangeShapeType="1"/>
          </p:cNvCxnSpPr>
          <p:nvPr/>
        </p:nvCxnSpPr>
        <p:spPr bwMode="auto">
          <a:xfrm flipV="1">
            <a:off x="9205364" y="2835323"/>
            <a:ext cx="0" cy="501713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3"/>
          <p:cNvCxnSpPr>
            <a:cxnSpLocks noChangeShapeType="1"/>
          </p:cNvCxnSpPr>
          <p:nvPr/>
        </p:nvCxnSpPr>
        <p:spPr bwMode="auto">
          <a:xfrm flipV="1">
            <a:off x="9205364" y="3842535"/>
            <a:ext cx="0" cy="562888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>
            <a:off x="5928764" y="2805222"/>
            <a:ext cx="1469" cy="352449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13"/>
          <p:cNvCxnSpPr>
            <a:cxnSpLocks noChangeShapeType="1"/>
          </p:cNvCxnSpPr>
          <p:nvPr/>
        </p:nvCxnSpPr>
        <p:spPr bwMode="auto">
          <a:xfrm>
            <a:off x="3873357" y="3644891"/>
            <a:ext cx="1493410" cy="0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AutoShape 16"/>
          <p:cNvCxnSpPr>
            <a:cxnSpLocks noChangeShapeType="1"/>
          </p:cNvCxnSpPr>
          <p:nvPr/>
        </p:nvCxnSpPr>
        <p:spPr bwMode="auto">
          <a:xfrm flipV="1">
            <a:off x="5887669" y="4005697"/>
            <a:ext cx="1468" cy="351052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95565" y="3262422"/>
            <a:ext cx="844300" cy="784097"/>
          </a:xfrm>
          <a:prstGeom prst="rect">
            <a:avLst/>
          </a:prstGeom>
          <a:noFill/>
          <a:ln w="19080" cap="sq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cxnSp>
        <p:nvCxnSpPr>
          <p:cNvPr id="27" name="AutoShape 20"/>
          <p:cNvCxnSpPr>
            <a:cxnSpLocks noChangeShapeType="1"/>
          </p:cNvCxnSpPr>
          <p:nvPr/>
        </p:nvCxnSpPr>
        <p:spPr bwMode="auto">
          <a:xfrm>
            <a:off x="6538364" y="3643422"/>
            <a:ext cx="352403" cy="1469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AutoShape 22"/>
          <p:cNvCxnSpPr>
            <a:cxnSpLocks noChangeShapeType="1"/>
          </p:cNvCxnSpPr>
          <p:nvPr/>
        </p:nvCxnSpPr>
        <p:spPr bwMode="auto">
          <a:xfrm>
            <a:off x="7178786" y="4205397"/>
            <a:ext cx="19347" cy="1046971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8595764" y="1890822"/>
            <a:ext cx="2993485" cy="3361546"/>
          </a:xfrm>
          <a:prstGeom prst="rect">
            <a:avLst/>
          </a:prstGeom>
          <a:noFill/>
          <a:ln w="28440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8662439" y="1909872"/>
            <a:ext cx="775287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>
                <a:solidFill>
                  <a:srgbClr val="FF3300"/>
                </a:solidFill>
              </a:rPr>
              <a:t>Arbeit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3010328" y="1890822"/>
            <a:ext cx="5224280" cy="4521540"/>
          </a:xfrm>
          <a:prstGeom prst="rect">
            <a:avLst/>
          </a:prstGeom>
          <a:noFill/>
          <a:ln w="28440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57132" y="1967022"/>
            <a:ext cx="1198171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>
                <a:solidFill>
                  <a:srgbClr val="FF3300"/>
                </a:solidFill>
              </a:rPr>
              <a:t>Einarbeitung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95439" y="2719497"/>
            <a:ext cx="634326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>
                <a:solidFill>
                  <a:srgbClr val="003366"/>
                </a:solidFill>
              </a:rPr>
              <a:t>Frage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5900189" y="4128985"/>
            <a:ext cx="916249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Schulung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795164" y="3173503"/>
            <a:ext cx="1198171" cy="3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>
                <a:solidFill>
                  <a:srgbClr val="003366"/>
                </a:solidFill>
              </a:rPr>
              <a:t>Einarbeitungs-</a:t>
            </a:r>
          </a:p>
          <a:p>
            <a:pPr eaLnBrk="1" hangingPunct="1">
              <a:buFontTx/>
              <a:buNone/>
            </a:pPr>
            <a:r>
              <a:rPr lang="de-DE" altLang="de-DE" sz="1400" dirty="0" err="1">
                <a:solidFill>
                  <a:srgbClr val="003366"/>
                </a:solidFill>
              </a:rPr>
              <a:t>auftrag</a:t>
            </a:r>
            <a:endParaRPr lang="de-DE" altLang="de-DE" sz="1400" dirty="0">
              <a:solidFill>
                <a:srgbClr val="003366"/>
              </a:solidFill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882551" y="2934299"/>
            <a:ext cx="1057210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el. Wissen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166763" y="1433622"/>
            <a:ext cx="6802629" cy="3990828"/>
          </a:xfrm>
          <a:prstGeom prst="rect">
            <a:avLst/>
          </a:prstGeom>
          <a:noFill/>
          <a:ln w="28440" cap="sq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5176289" y="1433622"/>
            <a:ext cx="1198171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>
                <a:solidFill>
                  <a:srgbClr val="FF3300"/>
                </a:solidFill>
              </a:rPr>
              <a:t>LIPA /WIPA</a:t>
            </a:r>
          </a:p>
        </p:txBody>
      </p:sp>
      <p:cxnSp>
        <p:nvCxnSpPr>
          <p:cNvPr id="42" name="AutoShape 39"/>
          <p:cNvCxnSpPr>
            <a:cxnSpLocks noChangeShapeType="1"/>
          </p:cNvCxnSpPr>
          <p:nvPr/>
        </p:nvCxnSpPr>
        <p:spPr bwMode="auto">
          <a:xfrm flipH="1">
            <a:off x="7873452" y="3644954"/>
            <a:ext cx="722312" cy="14522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7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14" y="4295405"/>
            <a:ext cx="898628" cy="866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feld 62"/>
          <p:cNvSpPr txBox="1"/>
          <p:nvPr/>
        </p:nvSpPr>
        <p:spPr>
          <a:xfrm>
            <a:off x="125413" y="1752579"/>
            <a:ext cx="2602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</a:p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Prozess</a:t>
            </a:r>
          </a:p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Arbeit </a:t>
            </a:r>
          </a:p>
          <a:p>
            <a:endParaRPr lang="de-DE" sz="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14" y="5252368"/>
            <a:ext cx="1159994" cy="11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3801439" y="3657603"/>
            <a:ext cx="1198171" cy="3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 err="1" smtClean="0">
                <a:solidFill>
                  <a:srgbClr val="003366"/>
                </a:solidFill>
              </a:rPr>
              <a:t>onboarding</a:t>
            </a:r>
            <a:endParaRPr lang="de-DE" altLang="de-DE" sz="1400" dirty="0">
              <a:solidFill>
                <a:srgbClr val="003366"/>
              </a:solidFill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5677732" y="5691404"/>
            <a:ext cx="1198171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>
                <a:solidFill>
                  <a:srgbClr val="003366"/>
                </a:solidFill>
              </a:rPr>
              <a:t>Einschätzung</a:t>
            </a:r>
          </a:p>
        </p:txBody>
      </p:sp>
      <p:pic>
        <p:nvPicPr>
          <p:cNvPr id="86034" name="Grafik 86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16" y="3051126"/>
            <a:ext cx="1285451" cy="970113"/>
          </a:xfrm>
          <a:prstGeom prst="rect">
            <a:avLst/>
          </a:prstGeom>
        </p:spPr>
      </p:pic>
      <p:cxnSp>
        <p:nvCxnSpPr>
          <p:cNvPr id="72" name="AutoShape 2"/>
          <p:cNvCxnSpPr>
            <a:cxnSpLocks noChangeShapeType="1"/>
          </p:cNvCxnSpPr>
          <p:nvPr/>
        </p:nvCxnSpPr>
        <p:spPr bwMode="auto">
          <a:xfrm flipV="1">
            <a:off x="9437726" y="2805223"/>
            <a:ext cx="959721" cy="540076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AutoShape 2"/>
          <p:cNvCxnSpPr>
            <a:cxnSpLocks noChangeShapeType="1"/>
            <a:stCxn id="13" idx="3"/>
            <a:endCxn id="86034" idx="1"/>
          </p:cNvCxnSpPr>
          <p:nvPr/>
        </p:nvCxnSpPr>
        <p:spPr bwMode="auto">
          <a:xfrm flipV="1">
            <a:off x="9757766" y="3536183"/>
            <a:ext cx="413650" cy="68249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8" name="AutoShape 2"/>
          <p:cNvCxnSpPr>
            <a:cxnSpLocks noChangeShapeType="1"/>
          </p:cNvCxnSpPr>
          <p:nvPr/>
        </p:nvCxnSpPr>
        <p:spPr bwMode="auto">
          <a:xfrm>
            <a:off x="9751158" y="3842535"/>
            <a:ext cx="646289" cy="609156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10505404" y="2863025"/>
            <a:ext cx="634326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 smtClean="0">
                <a:solidFill>
                  <a:srgbClr val="003366"/>
                </a:solidFill>
              </a:rPr>
              <a:t>Fehler</a:t>
            </a:r>
            <a:endParaRPr lang="de-DE" altLang="de-DE" sz="1400" dirty="0">
              <a:solidFill>
                <a:srgbClr val="003366"/>
              </a:solidFill>
            </a:endParaRPr>
          </a:p>
        </p:txBody>
      </p: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9833706" y="4954139"/>
            <a:ext cx="1745271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 smtClean="0">
                <a:solidFill>
                  <a:srgbClr val="003366"/>
                </a:solidFill>
              </a:rPr>
              <a:t>Herausforderungen</a:t>
            </a:r>
            <a:endParaRPr lang="de-DE" altLang="de-DE" sz="1400" dirty="0">
              <a:solidFill>
                <a:srgbClr val="003366"/>
              </a:solidFill>
            </a:endParaRPr>
          </a:p>
        </p:txBody>
      </p:sp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10106049" y="1921644"/>
            <a:ext cx="634326" cy="2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 smtClean="0">
                <a:solidFill>
                  <a:srgbClr val="003366"/>
                </a:solidFill>
              </a:rPr>
              <a:t>extern</a:t>
            </a:r>
            <a:endParaRPr lang="de-DE" altLang="de-DE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3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36972" y="2048412"/>
            <a:ext cx="115139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de-DE" altLang="de-DE" sz="1600" b="1" dirty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Ist dies nur eine Management </a:t>
            </a:r>
            <a:r>
              <a:rPr lang="de-DE" altLang="de-DE" sz="1600" b="1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Bespaßung</a:t>
            </a:r>
            <a:r>
              <a:rPr lang="de-DE" altLang="de-DE" sz="16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? Basteln </a:t>
            </a:r>
            <a:r>
              <a:rPr lang="de-DE" altLang="de-DE" sz="1600" b="1" dirty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für große Jungs?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67794" y="2462213"/>
            <a:ext cx="6383206" cy="39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marL="7620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marL="12192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marL="16764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marL="21336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908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30480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5052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9624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de-DE" altLang="de-DE" b="1" dirty="0">
                <a:solidFill>
                  <a:srgbClr val="000000"/>
                </a:solidFill>
              </a:rPr>
              <a:t>Anwendungsbereiche: ½ Tag Workshop (besser Tagesworkshop)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/>
              <a:t>Strategie-Workshop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/>
              <a:t>Ideen – </a:t>
            </a:r>
            <a:r>
              <a:rPr lang="de-DE" altLang="de-DE" sz="1400" b="0" dirty="0" smtClean="0"/>
              <a:t>Workshop, Innovations- Workshop</a:t>
            </a:r>
            <a:endParaRPr lang="de-DE" altLang="de-DE" sz="1400" b="0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err="1"/>
              <a:t>Problemlösungs</a:t>
            </a:r>
            <a:r>
              <a:rPr lang="de-DE" altLang="de-DE" sz="1400" b="0" dirty="0"/>
              <a:t> – Workshop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/>
              <a:t>Projekt – Kick off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err="1"/>
              <a:t>Collaboratives</a:t>
            </a:r>
            <a:r>
              <a:rPr lang="de-DE" altLang="de-DE" sz="1400" b="0" dirty="0"/>
              <a:t> Lernen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/>
              <a:t>Anforderungsaufnahme bei Projekten</a:t>
            </a: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</a:pPr>
            <a:endParaRPr lang="de-DE" altLang="de-DE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  <a:buFont typeface="Times New Roman" pitchFamily="18" charset="0"/>
              <a:buChar char="•"/>
            </a:pPr>
            <a:r>
              <a:rPr lang="de-DE" altLang="de-DE" b="1" dirty="0">
                <a:solidFill>
                  <a:srgbClr val="000000"/>
                </a:solidFill>
              </a:rPr>
              <a:t>3D – </a:t>
            </a:r>
            <a:r>
              <a:rPr lang="de-DE" altLang="de-DE" b="1" dirty="0" err="1">
                <a:solidFill>
                  <a:srgbClr val="000000"/>
                </a:solidFill>
              </a:rPr>
              <a:t>Mindmapping</a:t>
            </a:r>
            <a:r>
              <a:rPr lang="de-DE" altLang="de-DE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  <a:buFont typeface="Times New Roman" pitchFamily="18" charset="0"/>
              <a:buChar char="•"/>
            </a:pPr>
            <a:r>
              <a:rPr lang="de-DE" altLang="de-DE" b="1" dirty="0">
                <a:solidFill>
                  <a:srgbClr val="000000"/>
                </a:solidFill>
              </a:rPr>
              <a:t>Basteln (tun) und Denken verknüpfen</a:t>
            </a: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  <a:buFont typeface="Times New Roman" pitchFamily="18" charset="0"/>
              <a:buChar char="•"/>
            </a:pPr>
            <a:r>
              <a:rPr lang="de-DE" altLang="de-DE" b="1" dirty="0">
                <a:solidFill>
                  <a:srgbClr val="000000"/>
                </a:solidFill>
              </a:rPr>
              <a:t>Etwas „machen“ animiert unser Hirn kreativer zu werden (Kopplung linker + rechter Gehirnhälfte)</a:t>
            </a: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</a:pP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LEGO </a:t>
            </a:r>
            <a:r>
              <a:rPr lang="de-DE" altLang="de-DE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Play™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400799" y="2920219"/>
            <a:ext cx="5517224" cy="17030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Clr>
                <a:schemeClr val="accent2"/>
              </a:buClr>
            </a:pPr>
            <a:r>
              <a:rPr lang="de-DE" altLang="de-DE" b="1" u="sng" dirty="0">
                <a:solidFill>
                  <a:srgbClr val="000000"/>
                </a:solidFill>
              </a:rPr>
              <a:t>Ablauf:</a:t>
            </a:r>
          </a:p>
          <a:p>
            <a:pPr lvl="1">
              <a:spcBef>
                <a:spcPts val="350"/>
              </a:spcBef>
              <a:buClr>
                <a:schemeClr val="accent2"/>
              </a:buClr>
              <a:buFontTx/>
              <a:buAutoNum type="arabicPeriod"/>
            </a:pPr>
            <a:r>
              <a:rPr lang="de-DE" altLang="de-DE" sz="1400" dirty="0"/>
              <a:t>Warm </a:t>
            </a:r>
            <a:r>
              <a:rPr lang="de-DE" altLang="de-DE" sz="1400" dirty="0" err="1"/>
              <a:t>up</a:t>
            </a:r>
            <a:endParaRPr lang="de-DE" altLang="de-DE" sz="1400" dirty="0"/>
          </a:p>
          <a:p>
            <a:pPr lvl="1">
              <a:spcBef>
                <a:spcPts val="350"/>
              </a:spcBef>
              <a:buClr>
                <a:schemeClr val="accent2"/>
              </a:buClr>
              <a:buFontTx/>
              <a:buAutoNum type="arabicPeriod"/>
            </a:pPr>
            <a:r>
              <a:rPr lang="de-DE" altLang="de-DE" sz="1400" dirty="0"/>
              <a:t>Eigene Lösung</a:t>
            </a:r>
          </a:p>
          <a:p>
            <a:pPr lvl="1">
              <a:spcBef>
                <a:spcPts val="350"/>
              </a:spcBef>
              <a:buClr>
                <a:schemeClr val="accent2"/>
              </a:buClr>
              <a:buFontTx/>
              <a:buAutoNum type="arabicPeriod"/>
            </a:pPr>
            <a:r>
              <a:rPr lang="de-DE" altLang="de-DE" sz="1400" dirty="0"/>
              <a:t>Gemeinschaftliche Lösung</a:t>
            </a:r>
          </a:p>
          <a:p>
            <a:pPr lvl="1">
              <a:spcBef>
                <a:spcPts val="350"/>
              </a:spcBef>
              <a:buClr>
                <a:schemeClr val="accent2"/>
              </a:buClr>
              <a:buFontTx/>
              <a:buAutoNum type="arabicPeriod"/>
            </a:pPr>
            <a:r>
              <a:rPr lang="de-DE" altLang="de-DE" sz="1400" dirty="0"/>
              <a:t>Video –Dokumentation</a:t>
            </a:r>
          </a:p>
          <a:p>
            <a:pPr lvl="1">
              <a:spcBef>
                <a:spcPts val="350"/>
              </a:spcBef>
              <a:buClr>
                <a:schemeClr val="accent2"/>
              </a:buClr>
              <a:buFontTx/>
              <a:buAutoNum type="arabicPeriod"/>
            </a:pPr>
            <a:r>
              <a:rPr lang="de-DE" altLang="de-DE" sz="1400" dirty="0" err="1"/>
              <a:t>Mind-Map</a:t>
            </a:r>
            <a:r>
              <a:rPr lang="de-DE" altLang="de-DE" sz="1400" dirty="0"/>
              <a:t> oder Ergebnisprotokoll erstellen =&gt; Detailkonzeption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167794" y="5815118"/>
            <a:ext cx="358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zum Wissensmanagement - Kursbuch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17542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0" y="164808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„Wissenstransfer </a:t>
            </a:r>
            <a:r>
              <a:rPr lang="de-DE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Organisation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praktische Umsetzung„</a:t>
            </a:r>
            <a:endParaRPr lang="de-DE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7" y="2486820"/>
            <a:ext cx="1950720" cy="2578608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39713" y="5391847"/>
            <a:ext cx="358758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1400" b="1" dirty="0">
              <a:solidFill>
                <a:schemeClr val="tx1"/>
              </a:solidFill>
              <a:latin typeface="Arial" charset="0"/>
            </a:endParaRPr>
          </a:p>
          <a:p>
            <a:r>
              <a:rPr lang="de-DE" altLang="de-DE" sz="1400" b="1" dirty="0" smtClean="0">
                <a:solidFill>
                  <a:schemeClr val="tx1"/>
                </a:solidFill>
                <a:latin typeface="Arial" charset="0"/>
              </a:rPr>
              <a:t>Kontakt Dirk Liesch:</a:t>
            </a:r>
            <a:endParaRPr lang="de-DE" altLang="de-DE" sz="1400" b="1" dirty="0">
              <a:solidFill>
                <a:schemeClr val="tx1"/>
              </a:solidFill>
              <a:latin typeface="Arial" charset="0"/>
            </a:endParaRPr>
          </a:p>
          <a:p>
            <a:r>
              <a:rPr lang="de-DE" altLang="de-DE" sz="1400" b="1" dirty="0">
                <a:solidFill>
                  <a:schemeClr val="tx1"/>
                </a:solidFill>
                <a:latin typeface="Arial" charset="0"/>
                <a:hlinkClick r:id="rId3"/>
              </a:rPr>
              <a:t>http://www.xing.com/profile/Dirk_Liesch</a:t>
            </a:r>
            <a:endParaRPr lang="de-DE" altLang="de-DE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83613" y="2777287"/>
            <a:ext cx="9024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4488">
              <a:buClr>
                <a:schemeClr val="accent2"/>
              </a:buClr>
              <a:buFontTx/>
              <a:buChar char="•"/>
            </a:pPr>
            <a:r>
              <a:rPr lang="de-DE" altLang="de-DE" sz="2400" dirty="0" smtClean="0"/>
              <a:t>Fragen?</a:t>
            </a:r>
          </a:p>
          <a:p>
            <a:pPr indent="344488">
              <a:buClr>
                <a:schemeClr val="accent2"/>
              </a:buClr>
              <a:buFontTx/>
              <a:buChar char="•"/>
            </a:pPr>
            <a:endParaRPr lang="de-DE" altLang="de-DE" sz="400" dirty="0"/>
          </a:p>
          <a:p>
            <a:pPr marL="360363" indent="-360363">
              <a:buClr>
                <a:schemeClr val="accent2"/>
              </a:buClr>
              <a:buFontTx/>
              <a:buChar char="•"/>
            </a:pPr>
            <a:r>
              <a:rPr lang="de-DE" altLang="de-DE" sz="2400" dirty="0" smtClean="0"/>
              <a:t>Welche Vorgehensweise nutzen Sie für ausscheidende Mitarbeiter?</a:t>
            </a:r>
          </a:p>
          <a:p>
            <a:pPr marL="360363" indent="-360363">
              <a:buClr>
                <a:schemeClr val="accent2"/>
              </a:buClr>
              <a:buFontTx/>
              <a:buChar char="•"/>
            </a:pPr>
            <a:endParaRPr lang="de-DE" altLang="de-DE" sz="400" dirty="0"/>
          </a:p>
          <a:p>
            <a:pPr indent="344488">
              <a:buClr>
                <a:schemeClr val="accent2"/>
              </a:buClr>
              <a:buFontTx/>
              <a:buChar char="•"/>
            </a:pPr>
            <a:r>
              <a:rPr lang="de-DE" altLang="de-DE" sz="2400" dirty="0" smtClean="0"/>
              <a:t>Wie geben Sie Projekterfahrungen weiter?</a:t>
            </a:r>
          </a:p>
          <a:p>
            <a:pPr indent="344488">
              <a:buClr>
                <a:schemeClr val="accent2"/>
              </a:buClr>
              <a:buFontTx/>
              <a:buChar char="•"/>
            </a:pPr>
            <a:endParaRPr lang="de-DE" altLang="de-DE" sz="400" dirty="0"/>
          </a:p>
          <a:p>
            <a:pPr marL="360363" indent="-360363">
              <a:buClr>
                <a:schemeClr val="accent2"/>
              </a:buClr>
              <a:buFontTx/>
              <a:buChar char="•"/>
            </a:pPr>
            <a:r>
              <a:rPr lang="de-DE" altLang="de-DE" sz="2400" dirty="0" smtClean="0"/>
              <a:t>Wie wird bei Ihnen das Wissen </a:t>
            </a:r>
            <a:r>
              <a:rPr lang="de-DE" altLang="de-DE" sz="2400" dirty="0"/>
              <a:t>der Mitarbeiter für Verbesserungen (z.B. im KVP</a:t>
            </a:r>
            <a:r>
              <a:rPr lang="de-DE" altLang="de-DE" sz="2400" dirty="0" smtClean="0"/>
              <a:t>) erschlossen?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5008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704" y="1786129"/>
            <a:ext cx="2854200" cy="2854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79" y="3401694"/>
            <a:ext cx="3055706" cy="30557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81" y="1795721"/>
            <a:ext cx="2901593" cy="2901593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Wissenstransfer: Personen, Projekte, Prozesse</a:t>
            </a: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Teams, Organisation …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2184417"/>
            <a:ext cx="2182100" cy="21821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30" y="3580810"/>
            <a:ext cx="2958782" cy="29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5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79" y="3678238"/>
            <a:ext cx="15240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38579" y="3154363"/>
            <a:ext cx="1217612" cy="1576387"/>
          </a:xfrm>
          <a:prstGeom prst="rect">
            <a:avLst/>
          </a:prstGeom>
          <a:noFill/>
          <a:ln w="19080" cap="sq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75091" y="3132138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Infosystem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43366" y="4398963"/>
            <a:ext cx="800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dirty="0">
                <a:solidFill>
                  <a:srgbClr val="003366"/>
                </a:solidFill>
              </a:rPr>
              <a:t>Wissen</a:t>
            </a:r>
          </a:p>
        </p:txBody>
      </p: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5643179" y="3817938"/>
            <a:ext cx="1220787" cy="6350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423979" y="1836738"/>
            <a:ext cx="1143000" cy="411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85904" y="5684838"/>
            <a:ext cx="7810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Gäste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47791" y="3606800"/>
            <a:ext cx="10668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Kunden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576379" y="4606925"/>
            <a:ext cx="990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Partner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347779" y="2636838"/>
            <a:ext cx="1219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Mitarbeiter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052754" y="1447800"/>
            <a:ext cx="10668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remote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176704" y="1457325"/>
            <a:ext cx="1219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Arbeitsplatz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538779" y="1455738"/>
            <a:ext cx="1066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>
                <a:solidFill>
                  <a:srgbClr val="003366"/>
                </a:solidFill>
              </a:rPr>
              <a:t>Kunden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024179" y="1447800"/>
            <a:ext cx="3733800" cy="1066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cxnSp>
        <p:nvCxnSpPr>
          <p:cNvPr id="21" name="AutoShape 26"/>
          <p:cNvCxnSpPr>
            <a:cxnSpLocks noChangeShapeType="1"/>
          </p:cNvCxnSpPr>
          <p:nvPr/>
        </p:nvCxnSpPr>
        <p:spPr bwMode="auto">
          <a:xfrm flipV="1">
            <a:off x="7491029" y="2543175"/>
            <a:ext cx="1587" cy="533400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54" y="3533775"/>
            <a:ext cx="53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979" y="3124200"/>
            <a:ext cx="609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79" y="2971800"/>
            <a:ext cx="42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779" y="3429000"/>
            <a:ext cx="3603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79" y="3200400"/>
            <a:ext cx="3603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379" y="4114800"/>
            <a:ext cx="511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79" y="4800600"/>
            <a:ext cx="4413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834179" y="5257800"/>
            <a:ext cx="1446212" cy="808038"/>
            <a:chOff x="4368" y="3120"/>
            <a:chExt cx="911" cy="509"/>
          </a:xfrm>
        </p:grpSpPr>
        <p:pic>
          <p:nvPicPr>
            <p:cNvPr id="38" name="Picture 4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264"/>
              <a:ext cx="9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4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120"/>
              <a:ext cx="186" cy="191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9072179" y="2895600"/>
            <a:ext cx="2819400" cy="3352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cxnSp>
        <p:nvCxnSpPr>
          <p:cNvPr id="42" name="AutoShape 47"/>
          <p:cNvCxnSpPr>
            <a:cxnSpLocks noChangeShapeType="1"/>
          </p:cNvCxnSpPr>
          <p:nvPr/>
        </p:nvCxnSpPr>
        <p:spPr bwMode="auto">
          <a:xfrm>
            <a:off x="8233979" y="3819525"/>
            <a:ext cx="762000" cy="1588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6938579" y="5448300"/>
            <a:ext cx="1293812" cy="893763"/>
            <a:chOff x="2544" y="3240"/>
            <a:chExt cx="815" cy="563"/>
          </a:xfrm>
        </p:grpSpPr>
        <p:pic>
          <p:nvPicPr>
            <p:cNvPr id="44" name="Picture 4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309"/>
              <a:ext cx="215" cy="10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5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645"/>
              <a:ext cx="215" cy="10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5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645"/>
              <a:ext cx="215" cy="10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5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240"/>
              <a:ext cx="210" cy="12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5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453"/>
              <a:ext cx="239" cy="146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5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453"/>
              <a:ext cx="239" cy="14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5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681"/>
              <a:ext cx="191" cy="12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453"/>
              <a:ext cx="239" cy="139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5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" y="3294"/>
              <a:ext cx="191" cy="126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6786179" y="5334000"/>
            <a:ext cx="1600200" cy="1066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400" b="0"/>
          </a:p>
        </p:txBody>
      </p:sp>
      <p:cxnSp>
        <p:nvCxnSpPr>
          <p:cNvPr id="54" name="AutoShape 59"/>
          <p:cNvCxnSpPr>
            <a:cxnSpLocks noChangeShapeType="1"/>
          </p:cNvCxnSpPr>
          <p:nvPr/>
        </p:nvCxnSpPr>
        <p:spPr bwMode="auto">
          <a:xfrm flipV="1">
            <a:off x="7471979" y="4762500"/>
            <a:ext cx="1587" cy="533400"/>
          </a:xfrm>
          <a:prstGeom prst="straightConnector1">
            <a:avLst/>
          </a:prstGeom>
          <a:noFill/>
          <a:ln w="28440" cap="sq">
            <a:solidFill>
              <a:srgbClr val="00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5" name="Grafik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04" y="2943225"/>
            <a:ext cx="996950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fik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79" y="4997450"/>
            <a:ext cx="966787" cy="6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fik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91" y="3997325"/>
            <a:ext cx="96837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Grafik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79" y="1981200"/>
            <a:ext cx="1000125" cy="65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Grafik 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41" y="1752600"/>
            <a:ext cx="1098550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fik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29" y="3436938"/>
            <a:ext cx="1065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rafik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16" y="1752600"/>
            <a:ext cx="1062038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rafik 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29" y="1752600"/>
            <a:ext cx="1200150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125413" y="4861558"/>
            <a:ext cx="4324502" cy="113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GB" altLang="de-DE" sz="1300" dirty="0" err="1">
                <a:solidFill>
                  <a:srgbClr val="003366"/>
                </a:solidFill>
              </a:rPr>
              <a:t>Alle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Mitarbeiter</a:t>
            </a:r>
            <a:r>
              <a:rPr lang="en-GB" altLang="de-DE" sz="1300" dirty="0">
                <a:solidFill>
                  <a:srgbClr val="003366"/>
                </a:solidFill>
              </a:rPr>
              <a:t>, Partner und (</a:t>
            </a:r>
            <a:r>
              <a:rPr lang="en-GB" altLang="de-DE" sz="1300" dirty="0" err="1">
                <a:solidFill>
                  <a:srgbClr val="003366"/>
                </a:solidFill>
              </a:rPr>
              <a:t>potentielle</a:t>
            </a:r>
            <a:r>
              <a:rPr lang="en-GB" altLang="de-DE" sz="1300" dirty="0">
                <a:solidFill>
                  <a:srgbClr val="003366"/>
                </a:solidFill>
              </a:rPr>
              <a:t>) </a:t>
            </a:r>
            <a:r>
              <a:rPr lang="en-GB" altLang="de-DE" sz="1300" dirty="0" err="1">
                <a:solidFill>
                  <a:srgbClr val="003366"/>
                </a:solidFill>
              </a:rPr>
              <a:t>Kunden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jederzeit</a:t>
            </a:r>
            <a:r>
              <a:rPr lang="en-GB" altLang="de-DE" sz="1300" dirty="0">
                <a:solidFill>
                  <a:srgbClr val="003366"/>
                </a:solidFill>
              </a:rPr>
              <a:t> an </a:t>
            </a:r>
            <a:r>
              <a:rPr lang="en-GB" altLang="de-DE" sz="1300" dirty="0" err="1">
                <a:solidFill>
                  <a:srgbClr val="003366"/>
                </a:solidFill>
              </a:rPr>
              <a:t>jedem</a:t>
            </a:r>
            <a:r>
              <a:rPr lang="en-GB" altLang="de-DE" sz="1300" dirty="0">
                <a:solidFill>
                  <a:srgbClr val="003366"/>
                </a:solidFill>
              </a:rPr>
              <a:t> Ort </a:t>
            </a:r>
            <a:r>
              <a:rPr lang="en-GB" altLang="de-DE" sz="1300" dirty="0" err="1">
                <a:solidFill>
                  <a:srgbClr val="003366"/>
                </a:solidFill>
              </a:rPr>
              <a:t>gezielt</a:t>
            </a:r>
            <a:r>
              <a:rPr lang="en-GB" altLang="de-DE" sz="1300" dirty="0">
                <a:solidFill>
                  <a:srgbClr val="003366"/>
                </a:solidFill>
              </a:rPr>
              <a:t> und in </a:t>
            </a:r>
            <a:r>
              <a:rPr lang="en-GB" altLang="de-DE" sz="1300" dirty="0" err="1">
                <a:solidFill>
                  <a:srgbClr val="003366"/>
                </a:solidFill>
              </a:rPr>
              <a:t>ihrer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Sprache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mit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sämtlichen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Informationen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versorgen</a:t>
            </a:r>
            <a:r>
              <a:rPr lang="en-GB" altLang="de-DE" sz="1300" dirty="0">
                <a:solidFill>
                  <a:srgbClr val="003366"/>
                </a:solidFill>
              </a:rPr>
              <a:t>, die </a:t>
            </a:r>
            <a:r>
              <a:rPr lang="en-GB" altLang="de-DE" sz="1300" dirty="0" err="1">
                <a:solidFill>
                  <a:srgbClr val="003366"/>
                </a:solidFill>
              </a:rPr>
              <a:t>sie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>
                <a:solidFill>
                  <a:srgbClr val="003366"/>
                </a:solidFill>
              </a:rPr>
              <a:t>gerade</a:t>
            </a:r>
            <a:r>
              <a:rPr lang="en-GB" altLang="de-DE" sz="1300" dirty="0">
                <a:solidFill>
                  <a:srgbClr val="003366"/>
                </a:solidFill>
              </a:rPr>
              <a:t> </a:t>
            </a:r>
            <a:r>
              <a:rPr lang="en-GB" altLang="de-DE" sz="1300" dirty="0" err="1" smtClean="0">
                <a:solidFill>
                  <a:srgbClr val="003366"/>
                </a:solidFill>
              </a:rPr>
              <a:t>benötigen</a:t>
            </a:r>
            <a:r>
              <a:rPr lang="en-GB" altLang="de-DE" sz="1300" dirty="0" smtClean="0">
                <a:solidFill>
                  <a:srgbClr val="003366"/>
                </a:solidFill>
              </a:rPr>
              <a:t>.</a:t>
            </a:r>
            <a:endParaRPr lang="en-GB" altLang="de-DE" sz="1300" dirty="0">
              <a:solidFill>
                <a:srgbClr val="003366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25413" y="1726811"/>
            <a:ext cx="4058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Wissenspool,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Wissensdatenbank,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Wissensspeicher,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Infosystem,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Datendrehscheibe,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Base</a:t>
            </a:r>
          </a:p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5" name="Grafik 6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140" y="3917950"/>
            <a:ext cx="585460" cy="585460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8" y="4606925"/>
            <a:ext cx="587265" cy="6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Wissenstransfer in der Organisation – ausgewählte Schwerpunkte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9493" y="2302100"/>
            <a:ext cx="10067714" cy="330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marL="7620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marL="12192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marL="16764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marL="2133600" indent="-304800" eaLnBrk="0" hangingPunct="0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908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30480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5052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962400" indent="-3048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de-DE" altLang="de-DE" b="1" u="sng" dirty="0" smtClean="0">
                <a:solidFill>
                  <a:srgbClr val="000000"/>
                </a:solidFill>
              </a:rPr>
              <a:t>Inhalt:</a:t>
            </a:r>
            <a:endParaRPr lang="de-DE" altLang="de-DE" b="1" u="sng" dirty="0">
              <a:solidFill>
                <a:srgbClr val="000000"/>
              </a:solidFill>
            </a:endParaRP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  <a:buFont typeface="Times New Roman" pitchFamily="18" charset="0"/>
              <a:buChar char="•"/>
            </a:pPr>
            <a:r>
              <a:rPr lang="de-DE" altLang="de-DE" b="1" dirty="0">
                <a:solidFill>
                  <a:srgbClr val="000000"/>
                </a:solidFill>
              </a:rPr>
              <a:t>Erfahrungswissen ausscheidender Mitarbeiter (z.B. Ruhestand) </a:t>
            </a:r>
            <a:r>
              <a:rPr lang="de-DE" altLang="de-DE" b="1" dirty="0" smtClean="0">
                <a:solidFill>
                  <a:srgbClr val="000000"/>
                </a:solidFill>
              </a:rPr>
              <a:t>erhalten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smtClean="0"/>
              <a:t>Themen </a:t>
            </a:r>
            <a:r>
              <a:rPr lang="de-DE" altLang="de-DE" sz="1400" b="0" dirty="0" err="1" smtClean="0"/>
              <a:t>MindMap</a:t>
            </a:r>
            <a:r>
              <a:rPr lang="de-DE" altLang="de-DE" sz="1400" b="0" dirty="0" smtClean="0"/>
              <a:t> aus Unternehmens-, Bereichs- oder Abteilungs-Vorlage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smtClean="0"/>
              <a:t>Interview - Methode</a:t>
            </a:r>
            <a:endParaRPr lang="de-DE" altLang="de-DE" sz="1400" b="0" dirty="0"/>
          </a:p>
          <a:p>
            <a:pPr eaLnBrk="1" hangingPunct="1">
              <a:spcBef>
                <a:spcPts val="350"/>
              </a:spcBef>
              <a:buClr>
                <a:schemeClr val="accent2"/>
              </a:buClr>
              <a:buFont typeface="Times New Roman" pitchFamily="18" charset="0"/>
              <a:buChar char="•"/>
            </a:pPr>
            <a:r>
              <a:rPr lang="de-DE" altLang="de-DE" b="1" dirty="0" smtClean="0">
                <a:solidFill>
                  <a:srgbClr val="000000"/>
                </a:solidFill>
              </a:rPr>
              <a:t>Projektwissen </a:t>
            </a:r>
            <a:r>
              <a:rPr lang="de-DE" altLang="de-DE" b="1" dirty="0">
                <a:solidFill>
                  <a:srgbClr val="000000"/>
                </a:solidFill>
              </a:rPr>
              <a:t>in der Organisation </a:t>
            </a:r>
            <a:r>
              <a:rPr lang="de-DE" altLang="de-DE" b="1" dirty="0" smtClean="0">
                <a:solidFill>
                  <a:srgbClr val="000000"/>
                </a:solidFill>
              </a:rPr>
              <a:t>weitergeben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smtClean="0"/>
              <a:t>Mitarbeiter – Workshop Methode</a:t>
            </a:r>
            <a:endParaRPr lang="de-DE" altLang="de-DE" sz="1400" b="0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smtClean="0"/>
              <a:t>Ereignis - Kurve</a:t>
            </a:r>
            <a:endParaRPr lang="de-DE" altLang="de-DE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  <a:buFont typeface="Times New Roman" pitchFamily="18" charset="0"/>
              <a:buChar char="•"/>
            </a:pPr>
            <a:r>
              <a:rPr lang="de-DE" altLang="de-DE" b="1" dirty="0">
                <a:solidFill>
                  <a:srgbClr val="000000"/>
                </a:solidFill>
              </a:rPr>
              <a:t>Wissen der Mitarbeiter für Verbesserungen (z.B. im KVP) </a:t>
            </a:r>
            <a:r>
              <a:rPr lang="de-DE" altLang="de-DE" b="1" dirty="0" smtClean="0">
                <a:solidFill>
                  <a:srgbClr val="000000"/>
                </a:solidFill>
              </a:rPr>
              <a:t>erschließen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smtClean="0"/>
              <a:t>Ideen –Treff Methode</a:t>
            </a:r>
            <a:endParaRPr lang="de-DE" altLang="de-DE" sz="1400" b="0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de-DE" altLang="de-DE" sz="1400" b="0" dirty="0" smtClean="0"/>
              <a:t>LEGO </a:t>
            </a:r>
            <a:r>
              <a:rPr lang="de-DE" altLang="de-DE" sz="1400" b="0" dirty="0" err="1" smtClean="0"/>
              <a:t>Serious</a:t>
            </a:r>
            <a:r>
              <a:rPr lang="de-DE" altLang="de-DE" sz="1400" b="0" dirty="0"/>
              <a:t> </a:t>
            </a:r>
            <a:r>
              <a:rPr lang="de-DE" altLang="de-DE" sz="1400" b="0" dirty="0" smtClean="0"/>
              <a:t>Play™</a:t>
            </a:r>
            <a:endParaRPr lang="de-DE" altLang="de-DE" sz="1400" b="0" dirty="0"/>
          </a:p>
          <a:p>
            <a:pPr eaLnBrk="1" hangingPunct="1">
              <a:spcBef>
                <a:spcPts val="350"/>
              </a:spcBef>
              <a:buClr>
                <a:schemeClr val="accent2"/>
              </a:buClr>
              <a:buFont typeface="Times New Roman" pitchFamily="18" charset="0"/>
              <a:buChar char="•"/>
            </a:pPr>
            <a:endParaRPr lang="de-DE" altLang="de-DE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350"/>
              </a:spcBef>
              <a:buClr>
                <a:schemeClr val="accent2"/>
              </a:buClr>
            </a:pPr>
            <a:endParaRPr lang="de-DE" alt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4865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 </a:t>
            </a:r>
            <a:r>
              <a:rPr lang="de-DE" altLang="de-DE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MindMap</a:t>
            </a: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Unternehmens-, Bereichs- oder </a:t>
            </a: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Abteilungs-Vorlage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99" y="2091950"/>
            <a:ext cx="7941656" cy="415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104865" y="6256924"/>
            <a:ext cx="9121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Diese Basis –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MindMap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 zur Erfahrungsweitergabe habe ich von 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hlinkClick r:id="rId4"/>
              </a:rPr>
              <a:t>Gabriele Vollmar (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Wissen+Kommunikation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hlinkClick r:id="rId4"/>
              </a:rPr>
              <a:t>)</a:t>
            </a:r>
            <a:r>
              <a:rPr lang="de-DE" altLang="de-DE" sz="1200" dirty="0">
                <a:solidFill>
                  <a:srgbClr val="000000"/>
                </a:solidFill>
                <a:latin typeface="Arial" charset="0"/>
                <a:hlinkClick r:id="rId4"/>
              </a:rPr>
              <a:t> 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übernommen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4865" y="2388036"/>
            <a:ext cx="3737669" cy="24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175" indent="-3175" eaLnBrk="1" hangingPunct="1">
              <a:buClrTx/>
              <a:buFontTx/>
              <a:buNone/>
            </a:pPr>
            <a:r>
              <a:rPr lang="de-DE" altLang="de-DE" b="1" dirty="0" smtClean="0">
                <a:solidFill>
                  <a:schemeClr val="tx1"/>
                </a:solidFill>
              </a:rPr>
              <a:t>Basis – Vorlage </a:t>
            </a:r>
            <a:r>
              <a:rPr lang="de-DE" altLang="de-DE" dirty="0" smtClean="0">
                <a:solidFill>
                  <a:schemeClr val="tx1"/>
                </a:solidFill>
              </a:rPr>
              <a:t>zur Themenfindung für den Wissenstransfer ausscheidender Mitarbeiter ist hilfreich.</a:t>
            </a:r>
          </a:p>
          <a:p>
            <a:pPr marL="3175" indent="-3175" eaLnBrk="1" hangingPunct="1">
              <a:buClrTx/>
              <a:buFontTx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marL="3175" indent="-3175" eaLnBrk="1" hangingPunct="1">
              <a:buClrTx/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Spezifisch für Bereiche oder Abteilungen möglich/sinnvoll.</a:t>
            </a:r>
          </a:p>
        </p:txBody>
      </p:sp>
    </p:spTree>
    <p:extLst>
      <p:ext uri="{BB962C8B-B14F-4D97-AF65-F5344CB8AC3E}">
        <p14:creationId xmlns:p14="http://schemas.microsoft.com/office/powerpoint/2010/main" val="131392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Interviewmethode (Einsatzfelder)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389" y="2757488"/>
            <a:ext cx="5828551" cy="30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Nachfolgevorbereitung, Generationenübergang</a:t>
            </a:r>
          </a:p>
          <a:p>
            <a:pPr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altLang="de-DE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buClr>
                <a:schemeClr val="accent2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Arbeitsplatzrotation und Positionsveränderungen</a:t>
            </a:r>
          </a:p>
          <a:p>
            <a:pPr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altLang="de-DE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buClr>
                <a:schemeClr val="accent2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Projekt-</a:t>
            </a:r>
            <a:r>
              <a:rPr lang="de-DE" altLang="de-DE" sz="1400" b="1" dirty="0" err="1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Debriefing</a:t>
            </a: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und „</a:t>
            </a:r>
            <a:r>
              <a:rPr lang="de-DE" altLang="de-DE" sz="1400" b="1" dirty="0" err="1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Lessons</a:t>
            </a: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</a:t>
            </a:r>
            <a:r>
              <a:rPr lang="de-DE" altLang="de-DE" sz="1400" b="1" dirty="0" err="1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Learned</a:t>
            </a: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“</a:t>
            </a:r>
          </a:p>
          <a:p>
            <a:pPr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altLang="de-DE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buClr>
                <a:schemeClr val="accent2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Einarbeitung neuer Mitarbeiter</a:t>
            </a:r>
          </a:p>
          <a:p>
            <a:pPr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altLang="de-DE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buClr>
                <a:schemeClr val="accent2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Azubi Ausbildung (Einarbeitung in Abteilungen/Rotation)</a:t>
            </a:r>
          </a:p>
          <a:p>
            <a:pPr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altLang="de-DE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>
              <a:buClr>
                <a:schemeClr val="accent2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Projektarbeit (Anforderungsaufnahme, Konzeption)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26790" y="2249488"/>
            <a:ext cx="608178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Wissenstransfer: sehr einfache </a:t>
            </a:r>
            <a:r>
              <a:rPr lang="de-DE" altLang="de-DE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(narrative) Art </a:t>
            </a:r>
            <a:r>
              <a:rPr lang="de-DE" altLang="de-DE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des </a:t>
            </a:r>
            <a:r>
              <a:rPr lang="de-DE" altLang="de-DE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Storytelling</a:t>
            </a:r>
            <a:endParaRPr lang="de-DE" altLang="de-DE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6973" y="6154115"/>
            <a:ext cx="358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zum Wissensmanagement - Kursbuch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867400" y="2052906"/>
            <a:ext cx="3810000" cy="3810000"/>
          </a:xfrm>
          <a:prstGeom prst="ellipse">
            <a:avLst/>
          </a:prstGeom>
          <a:noFill/>
          <a:ln w="57240" cap="sq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39200" y="5846640"/>
            <a:ext cx="2819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Mediales </a:t>
            </a:r>
            <a:r>
              <a:rPr lang="de-DE" altLang="de-DE" sz="1800" b="1" dirty="0" smtClean="0">
                <a:solidFill>
                  <a:srgbClr val="003264"/>
                </a:solidFill>
                <a:latin typeface="Arial" pitchFamily="34" charset="0"/>
              </a:rPr>
              <a:t>Wissen (Ton)</a:t>
            </a:r>
            <a:endParaRPr lang="de-DE" altLang="de-DE" sz="1800" b="1" dirty="0">
              <a:solidFill>
                <a:srgbClr val="003264"/>
              </a:solidFill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0" y="6075240"/>
            <a:ext cx="15890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Wissenspool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260460" y="2967306"/>
            <a:ext cx="1171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Interview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1332002"/>
            <a:ext cx="160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Vorbereitung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721866" y="3729306"/>
            <a:ext cx="239021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Interviewmethode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Interviewmethode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74" y="4949587"/>
            <a:ext cx="1178830" cy="106463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>
          <a:xfrm>
            <a:off x="147247" y="6154115"/>
            <a:ext cx="358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Link zum Wissensmanagement - Kursbuch</a:t>
            </a:r>
            <a:endParaRPr lang="de-DE" sz="14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11" y="2691828"/>
            <a:ext cx="1249615" cy="124961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85" y="1719769"/>
            <a:ext cx="1247537" cy="1247537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96581" y="2928387"/>
            <a:ext cx="13509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800" b="1" dirty="0" err="1">
                <a:solidFill>
                  <a:srgbClr val="003264"/>
                </a:solidFill>
                <a:latin typeface="Arial" pitchFamily="34" charset="0"/>
              </a:rPr>
              <a:t>Know</a:t>
            </a:r>
            <a:r>
              <a:rPr lang="de-DE" altLang="de-DE" sz="1800" b="1" dirty="0">
                <a:solidFill>
                  <a:srgbClr val="003264"/>
                </a:solidFill>
                <a:latin typeface="Arial" pitchFamily="34" charset="0"/>
              </a:rPr>
              <a:t> </a:t>
            </a:r>
            <a:r>
              <a:rPr lang="de-DE" altLang="de-DE" sz="1800" b="1" dirty="0" err="1">
                <a:solidFill>
                  <a:srgbClr val="003264"/>
                </a:solidFill>
                <a:latin typeface="Arial" pitchFamily="34" charset="0"/>
              </a:rPr>
              <a:t>How</a:t>
            </a:r>
            <a:endParaRPr lang="de-DE" altLang="de-DE" sz="1800" b="1" dirty="0">
              <a:solidFill>
                <a:srgbClr val="003264"/>
              </a:solidFill>
              <a:latin typeface="Arial" pitchFamily="34" charset="0"/>
            </a:endParaRPr>
          </a:p>
        </p:txBody>
      </p:sp>
      <p:pic>
        <p:nvPicPr>
          <p:cNvPr id="24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27" y="3335606"/>
            <a:ext cx="995589" cy="959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22" y="4749414"/>
            <a:ext cx="1050550" cy="10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12" y="2321664"/>
            <a:ext cx="1402331" cy="140233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44" y="2142008"/>
            <a:ext cx="1497038" cy="149703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79" y="2303569"/>
            <a:ext cx="1412605" cy="141260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04403" y="2713814"/>
            <a:ext cx="1935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Durchführung: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04403" y="2332814"/>
            <a:ext cx="32750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80603" y="3507564"/>
            <a:ext cx="3198813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Experten „Kaffee/Tee“ (Kuchen)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Interview 10-20 min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Thema mit Terminabstimmung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5-10 min freies Erzählen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nur Ergänzungen fragen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max. 1x wöchentlich/Experte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„Donnerstag – Teegespräch“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Klassifizierung =&gt; Lernender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„</a:t>
            </a:r>
            <a:r>
              <a:rPr lang="de-DE" altLang="de-DE" sz="1400" b="1" dirty="0" err="1">
                <a:solidFill>
                  <a:srgbClr val="003366"/>
                </a:solidFill>
                <a:latin typeface="Arial" pitchFamily="34" charset="0"/>
              </a:rPr>
              <a:t>Voting</a:t>
            </a: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“ (auch Freitext)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MP3s in Wissenspool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276930" y="2795164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 dirty="0">
                <a:solidFill>
                  <a:srgbClr val="009900"/>
                </a:solidFill>
                <a:latin typeface="Arial" pitchFamily="34" charset="0"/>
              </a:rPr>
              <a:t>Herausforderungen: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00730" y="2328439"/>
            <a:ext cx="3579813" cy="2828926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276930" y="3601614"/>
            <a:ext cx="36560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Qualitätssicherung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Interviewleitfäden 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Prozesse / Organisation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Themenplanung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PE Einarbeitungsplanung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 dirty="0">
                <a:solidFill>
                  <a:srgbClr val="003366"/>
                </a:solidFill>
                <a:latin typeface="Arial" pitchFamily="34" charset="0"/>
              </a:rPr>
              <a:t> Medienklassifikation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5078" y="2710321"/>
            <a:ext cx="1935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  <a:latin typeface="Arial" pitchFamily="34" charset="0"/>
              </a:rPr>
              <a:t>Charakteristik: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5078" y="2329321"/>
            <a:ext cx="2970213" cy="31988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1278" y="3504071"/>
            <a:ext cx="29702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aktive Wissensoffenlegung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de-DE" altLang="de-DE" sz="1400" b="1">
                <a:solidFill>
                  <a:srgbClr val="FF0000"/>
                </a:solidFill>
                <a:latin typeface="Arial" pitchFamily="34" charset="0"/>
              </a:rPr>
              <a:t>„Arbeit“ beim Lernenden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de-DE" altLang="de-DE" sz="1400" b="1">
                <a:solidFill>
                  <a:srgbClr val="FF0000"/>
                </a:solidFill>
                <a:latin typeface="Arial" pitchFamily="34" charset="0"/>
              </a:rPr>
              <a:t>Vorbereitung beim Interviewer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dezentrale Themenauswahl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hoher Themendurchsatz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große Granularität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minimale Technik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minimaler „Experten“ Aufwand</a:t>
            </a:r>
          </a:p>
          <a:p>
            <a:pPr eaLnBrk="1" hangingPunct="1">
              <a:buClr>
                <a:srgbClr val="003366"/>
              </a:buClr>
              <a:buFont typeface="Arial" pitchFamily="34" charset="0"/>
              <a:buChar char="•"/>
            </a:pPr>
            <a:r>
              <a:rPr lang="de-DE" altLang="de-DE" sz="1400" b="1">
                <a:solidFill>
                  <a:srgbClr val="003366"/>
                </a:solidFill>
                <a:latin typeface="Arial" pitchFamily="34" charset="0"/>
              </a:rPr>
              <a:t> Wissensdatenbank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5413" y="1431550"/>
            <a:ext cx="1194672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264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Interviewmethode (Charakter, Durchführung, Herausforderungen)</a:t>
            </a:r>
            <a:endParaRPr lang="de-DE" altLang="de-DE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138485" y="6102857"/>
            <a:ext cx="61136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Für Themen, die gut erzählt werden können (kein zeigen erforderlich).</a:t>
            </a: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Benutzerdefiniert</PresentationFormat>
  <Paragraphs>345</Paragraphs>
  <Slides>21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Vollmar</dc:creator>
  <cp:lastModifiedBy>Dirk</cp:lastModifiedBy>
  <cp:revision>126</cp:revision>
  <dcterms:created xsi:type="dcterms:W3CDTF">2016-09-26T15:07:59Z</dcterms:created>
  <dcterms:modified xsi:type="dcterms:W3CDTF">2017-11-08T07:43:02Z</dcterms:modified>
</cp:coreProperties>
</file>